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Roboto ExtraLight"/>
      <p:regular r:id="rId47"/>
      <p:bold r:id="rId48"/>
      <p:italic r:id="rId49"/>
      <p:boldItalic r:id="rId50"/>
    </p:embeddedFont>
    <p:embeddedFont>
      <p:font typeface="Roboto Black"/>
      <p:bold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Roboto Medium"/>
      <p:regular r:id="rId57"/>
      <p:bold r:id="rId58"/>
      <p:italic r:id="rId59"/>
      <p:boldItalic r:id="rId60"/>
    </p:embeddedFont>
    <p:embeddedFont>
      <p:font typeface="Nunito"/>
      <p:regular r:id="rId61"/>
      <p:bold r:id="rId62"/>
      <p:italic r:id="rId63"/>
      <p:boldItalic r:id="rId64"/>
    </p:embeddedFont>
    <p:embeddedFont>
      <p:font typeface="Didact Gothic"/>
      <p:regular r:id="rId65"/>
    </p:embeddedFont>
    <p:embeddedFont>
      <p:font typeface="Roboto SemiBold"/>
      <p:regular r:id="rId66"/>
      <p:bold r:id="rId67"/>
      <p:italic r:id="rId68"/>
      <p:boldItalic r:id="rId69"/>
    </p:embeddedFont>
    <p:embeddedFont>
      <p:font typeface="Roboto Light"/>
      <p:regular r:id="rId70"/>
      <p:bold r:id="rId71"/>
      <p:italic r:id="rId72"/>
      <p:boldItalic r:id="rId73"/>
    </p:embeddedFont>
    <p:embeddedFont>
      <p:font typeface="Nunito Light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DA243A-423F-4FD5-8557-F9C78E8950C5}">
  <a:tblStyle styleId="{32DA243A-423F-4FD5-8557-F9C78E8950C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ExtraLight-bold.fntdata"/><Relationship Id="rId47" Type="http://schemas.openxmlformats.org/officeDocument/2006/relationships/font" Target="fonts/RobotoExtraLight-regular.fntdata"/><Relationship Id="rId49" Type="http://schemas.openxmlformats.org/officeDocument/2006/relationships/font" Target="fonts/RobotoExtra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Light-boldItalic.fntdata"/><Relationship Id="rId72" Type="http://schemas.openxmlformats.org/officeDocument/2006/relationships/font" Target="fonts/RobotoLight-italic.fntdata"/><Relationship Id="rId31" Type="http://schemas.openxmlformats.org/officeDocument/2006/relationships/slide" Target="slides/slide25.xml"/><Relationship Id="rId75" Type="http://schemas.openxmlformats.org/officeDocument/2006/relationships/font" Target="fonts/NunitoLight-bold.fntdata"/><Relationship Id="rId30" Type="http://schemas.openxmlformats.org/officeDocument/2006/relationships/slide" Target="slides/slide24.xml"/><Relationship Id="rId74" Type="http://schemas.openxmlformats.org/officeDocument/2006/relationships/font" Target="fonts/NunitoLight-regular.fntdata"/><Relationship Id="rId33" Type="http://schemas.openxmlformats.org/officeDocument/2006/relationships/slide" Target="slides/slide27.xml"/><Relationship Id="rId77" Type="http://schemas.openxmlformats.org/officeDocument/2006/relationships/font" Target="fonts/NunitoLight-boldItalic.fntdata"/><Relationship Id="rId32" Type="http://schemas.openxmlformats.org/officeDocument/2006/relationships/slide" Target="slides/slide26.xml"/><Relationship Id="rId76" Type="http://schemas.openxmlformats.org/officeDocument/2006/relationships/font" Target="fonts/NunitoLight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RobotoLight-bold.fntdata"/><Relationship Id="rId70" Type="http://schemas.openxmlformats.org/officeDocument/2006/relationships/font" Target="fonts/Roboto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-bold.fntdata"/><Relationship Id="rId61" Type="http://schemas.openxmlformats.org/officeDocument/2006/relationships/font" Target="fonts/Nunito-regular.fntdata"/><Relationship Id="rId20" Type="http://schemas.openxmlformats.org/officeDocument/2006/relationships/slide" Target="slides/slide14.xml"/><Relationship Id="rId64" Type="http://schemas.openxmlformats.org/officeDocument/2006/relationships/font" Target="fonts/Nunito-boldItalic.fntdata"/><Relationship Id="rId63" Type="http://schemas.openxmlformats.org/officeDocument/2006/relationships/font" Target="fonts/Nunito-italic.fntdata"/><Relationship Id="rId22" Type="http://schemas.openxmlformats.org/officeDocument/2006/relationships/slide" Target="slides/slide16.xml"/><Relationship Id="rId66" Type="http://schemas.openxmlformats.org/officeDocument/2006/relationships/font" Target="fonts/RobotoSemiBold-regular.fntdata"/><Relationship Id="rId21" Type="http://schemas.openxmlformats.org/officeDocument/2006/relationships/slide" Target="slides/slide15.xml"/><Relationship Id="rId65" Type="http://schemas.openxmlformats.org/officeDocument/2006/relationships/font" Target="fonts/DidactGothic-regular.fntdata"/><Relationship Id="rId24" Type="http://schemas.openxmlformats.org/officeDocument/2006/relationships/slide" Target="slides/slide18.xml"/><Relationship Id="rId68" Type="http://schemas.openxmlformats.org/officeDocument/2006/relationships/font" Target="fonts/RobotoSemiBold-italic.fntdata"/><Relationship Id="rId23" Type="http://schemas.openxmlformats.org/officeDocument/2006/relationships/slide" Target="slides/slide17.xml"/><Relationship Id="rId67" Type="http://schemas.openxmlformats.org/officeDocument/2006/relationships/font" Target="fonts/RobotoSemiBold-bold.fntdata"/><Relationship Id="rId60" Type="http://schemas.openxmlformats.org/officeDocument/2006/relationships/font" Target="fonts/RobotoMedium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SemiBold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Black-bold.fntdata"/><Relationship Id="rId50" Type="http://schemas.openxmlformats.org/officeDocument/2006/relationships/font" Target="fonts/RobotoExtraLight-boldItalic.fntdata"/><Relationship Id="rId53" Type="http://schemas.openxmlformats.org/officeDocument/2006/relationships/font" Target="fonts/Roboto-regular.fntdata"/><Relationship Id="rId52" Type="http://schemas.openxmlformats.org/officeDocument/2006/relationships/font" Target="fonts/RobotoBlack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RobotoMedium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RobotoMedium-italic.fntdata"/><Relationship Id="rId14" Type="http://schemas.openxmlformats.org/officeDocument/2006/relationships/slide" Target="slides/slide8.xml"/><Relationship Id="rId58" Type="http://schemas.openxmlformats.org/officeDocument/2006/relationships/font" Target="fonts/RobotoMedium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de34dc3c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de34dc3c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de34dc3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de34dc3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de34dc3c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de34dc3c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e1c15ca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e1c15ca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f1639a8b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f1639a8b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1639a8b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1639a8b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f1639a8b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f1639a8b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2f30df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2f30df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32f30df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f32f30df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1c15ca0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1c15ca0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2f30df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2f30df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fcc2300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fcc2300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f1639a8b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f1639a8b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1639a8b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1639a8b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0bce1ee7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80bce1ee7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f1639a8b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f1639a8b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fcc23009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7fcc23009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8098c0526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8098c052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fcc23009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7fcc23009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7fd1a915d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7fd1a915d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7fd1a915d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7fd1a915d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7fd1a915d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7fd1a915d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fcc2300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fcc2300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fd1a915d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fd1a915d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7fd1a915d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7fd1a915d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7fd1a915d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7fd1a915d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7fd1a915d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7fd1a915d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7fd1a915d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7fd1a915d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7fd1a915d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7fd1a915d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fcc23009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7fcc23009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8091e622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8091e622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8091e6223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8091e6223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091e622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8091e622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2f30d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2f30d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2f30df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2f30df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0bce1ee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0bce1ee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2f30d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2f30d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e1c15ca01_0_2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e1c15ca01_0_2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e1c15ca01_0_2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e1c15ca01_0_2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1639a8b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1639a8b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range Left with Image Placeholder">
  <p:cSld name="TITLE_ONLY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2787000" cy="5143500"/>
          </a:xfrm>
          <a:prstGeom prst="rect">
            <a:avLst/>
          </a:prstGeom>
          <a:gradFill>
            <a:gsLst>
              <a:gs pos="0">
                <a:srgbClr val="FF7C03"/>
              </a:gs>
              <a:gs pos="1000">
                <a:srgbClr val="FF7C03"/>
              </a:gs>
              <a:gs pos="100000">
                <a:srgbClr val="DE4C10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025392" y="359674"/>
            <a:ext cx="7042800" cy="4436700"/>
          </a:xfrm>
          <a:prstGeom prst="roundRect">
            <a:avLst>
              <a:gd fmla="val 2551" name="adj"/>
            </a:avLst>
          </a:prstGeom>
          <a:solidFill>
            <a:schemeClr val="lt1"/>
          </a:solidFill>
          <a:ln>
            <a:noFill/>
          </a:ln>
          <a:effectLst>
            <a:outerShdw blurRad="2032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0886" y="4825849"/>
            <a:ext cx="474017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6580800" y="4926000"/>
            <a:ext cx="2250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  <a:t>EGR 371 - Spring 2024</a:t>
            </a:r>
            <a:endParaRPr b="0" i="0" sz="700" u="none" cap="none" strike="noStrike">
              <a:solidFill>
                <a:srgbClr val="B7B7B7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55" name="Google Shape;55;p13"/>
          <p:cNvSpPr/>
          <p:nvPr>
            <p:ph idx="2" type="pic"/>
          </p:nvPr>
        </p:nvSpPr>
        <p:spPr>
          <a:xfrm>
            <a:off x="2025394" y="359681"/>
            <a:ext cx="7042800" cy="4436700"/>
          </a:xfrm>
          <a:prstGeom prst="roundRect">
            <a:avLst>
              <a:gd fmla="val 2757" name="adj"/>
            </a:avLst>
          </a:prstGeom>
          <a:noFill/>
          <a:ln>
            <a:noFill/>
          </a:ln>
        </p:spPr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790150" y="4943775"/>
            <a:ext cx="3156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185800" y="1459025"/>
            <a:ext cx="1745100" cy="1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185800" y="3298625"/>
            <a:ext cx="17451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s Only Page">
  <p:cSld name="TITLE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1282838" y="1274618"/>
            <a:ext cx="6578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1" sz="3000">
                <a:solidFill>
                  <a:srgbClr val="55667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723338" y="2203200"/>
            <a:ext cx="20559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DE4C1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14"/>
          <p:cNvSpPr txBox="1"/>
          <p:nvPr>
            <p:ph idx="2" type="subTitle"/>
          </p:nvPr>
        </p:nvSpPr>
        <p:spPr>
          <a:xfrm>
            <a:off x="754172" y="3296831"/>
            <a:ext cx="1994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>
                <a:solidFill>
                  <a:srgbClr val="556670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790150" y="4943775"/>
            <a:ext cx="315600" cy="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indent="0" lvl="0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  <a:defRPr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indent="0" lvl="1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  <a:defRPr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indent="0" lvl="2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  <a:defRPr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indent="0" lvl="3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  <a:defRPr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indent="0" lvl="4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  <a:defRPr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indent="0" lvl="5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  <a:defRPr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indent="0" lvl="6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  <a:defRPr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indent="0" lvl="7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  <a:defRPr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indent="0" lvl="8" marL="0" marR="0" algn="ct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  <a:defRPr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6580800" y="4926000"/>
            <a:ext cx="2250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>
                <a:srgbClr val="000000"/>
              </a:buClr>
              <a:buFont typeface="Arial"/>
              <a:buNone/>
            </a:pPr>
            <a:r>
              <a:rPr lang="en" sz="700">
                <a:solidFill>
                  <a:srgbClr val="B7B7B7"/>
                </a:solidFill>
                <a:latin typeface="Nunito Light"/>
                <a:ea typeface="Nunito Light"/>
                <a:cs typeface="Nunito Light"/>
                <a:sym typeface="Nunito Light"/>
              </a:rPr>
              <a:t>COS 436 - Fall 2024</a:t>
            </a:r>
            <a:endParaRPr sz="700">
              <a:solidFill>
                <a:srgbClr val="B7B7B7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65" name="Google Shape;65;p14"/>
          <p:cNvSpPr txBox="1"/>
          <p:nvPr>
            <p:ph idx="3" type="subTitle"/>
          </p:nvPr>
        </p:nvSpPr>
        <p:spPr>
          <a:xfrm>
            <a:off x="3544088" y="2203200"/>
            <a:ext cx="20559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DE4C1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6" name="Google Shape;66;p14"/>
          <p:cNvSpPr txBox="1"/>
          <p:nvPr>
            <p:ph idx="4" type="subTitle"/>
          </p:nvPr>
        </p:nvSpPr>
        <p:spPr>
          <a:xfrm>
            <a:off x="3574922" y="3296831"/>
            <a:ext cx="1994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>
                <a:solidFill>
                  <a:srgbClr val="556670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7" name="Google Shape;67;p14"/>
          <p:cNvSpPr txBox="1"/>
          <p:nvPr>
            <p:ph idx="5" type="subTitle"/>
          </p:nvPr>
        </p:nvSpPr>
        <p:spPr>
          <a:xfrm>
            <a:off x="6364838" y="2203200"/>
            <a:ext cx="20559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DE4C1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8" name="Google Shape;68;p14"/>
          <p:cNvSpPr txBox="1"/>
          <p:nvPr>
            <p:ph idx="6" type="subTitle"/>
          </p:nvPr>
        </p:nvSpPr>
        <p:spPr>
          <a:xfrm>
            <a:off x="6395672" y="3296831"/>
            <a:ext cx="1994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>
                <a:solidFill>
                  <a:srgbClr val="556670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48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4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hyperlink" Target="https://www.yellkey.com/hand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5" Type="http://schemas.openxmlformats.org/officeDocument/2006/relationships/image" Target="../media/image23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6893300" y="-509500"/>
            <a:ext cx="3985750" cy="43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295000" cy="26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5400">
                <a:solidFill>
                  <a:srgbClr val="FF7C03"/>
                </a:solidFill>
              </a:rPr>
              <a:t>Designing Digital Worlds: Communities, Protocols, AI, and Power</a:t>
            </a:r>
            <a:endParaRPr b="1" sz="5400">
              <a:solidFill>
                <a:srgbClr val="FF7C0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t/>
            </a:r>
            <a:endParaRPr sz="24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225"/>
              <a:buFont typeface="Arial"/>
              <a:buNone/>
            </a:pPr>
            <a:r>
              <a:t/>
            </a:r>
            <a:endParaRPr sz="2066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25" y="4452570"/>
            <a:ext cx="1046100" cy="4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5670" y="4361107"/>
            <a:ext cx="1668571" cy="6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0" l="0" r="0" t="21783"/>
          <a:stretch/>
        </p:blipFill>
        <p:spPr>
          <a:xfrm>
            <a:off x="3294200" y="4452575"/>
            <a:ext cx="1863173" cy="7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66750" y="3220400"/>
            <a:ext cx="3369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66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Andrés Monroy-Hernández  </a:t>
            </a:r>
            <a:endParaRPr b="1" sz="2066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66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Associate Professor</a:t>
            </a:r>
            <a:endParaRPr sz="2066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66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Princeton University</a:t>
            </a:r>
            <a:endParaRPr sz="2066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903850" y="3127325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66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Sohyeon Hwang</a:t>
            </a:r>
            <a:endParaRPr b="1" sz="2066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66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Postdoctoral Fellow</a:t>
            </a:r>
            <a:endParaRPr sz="2066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66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Princeton University</a:t>
            </a:r>
            <a:endParaRPr sz="2066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/>
        </p:nvSpPr>
        <p:spPr>
          <a:xfrm>
            <a:off x="1512250" y="15875"/>
            <a:ext cx="7631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GOVERNANCE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COORDINATION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7978675" y="-1892475"/>
            <a:ext cx="3985750" cy="43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14733" l="0" r="0" t="14740"/>
          <a:stretch/>
        </p:blipFill>
        <p:spPr>
          <a:xfrm>
            <a:off x="399538" y="1350025"/>
            <a:ext cx="5038024" cy="26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5">
            <a:alphaModFix/>
          </a:blip>
          <a:srcRect b="19855" l="0" r="0" t="11533"/>
          <a:stretch/>
        </p:blipFill>
        <p:spPr>
          <a:xfrm>
            <a:off x="5649888" y="1315375"/>
            <a:ext cx="2865725" cy="26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399559" y="4013150"/>
            <a:ext cx="5037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🧑‍🧑‍🧒‍🧒 Community-managed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5649950" y="4013150"/>
            <a:ext cx="2865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🏛️ State-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managed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0" y="345275"/>
            <a:ext cx="8453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Commons </a:t>
            </a:r>
            <a:r>
              <a:rPr b="1" lang="en" sz="4500">
                <a:solidFill>
                  <a:srgbClr val="E6580D"/>
                </a:solidFill>
              </a:rPr>
              <a:t>Governance Styles</a:t>
            </a:r>
            <a:endParaRPr sz="500">
              <a:solidFill>
                <a:srgbClr val="E6580D"/>
              </a:solidFill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5437550" y="4743300"/>
            <a:ext cx="369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Ostrom, Elinor (1990) Governing the Commons </a:t>
            </a:r>
            <a:endParaRPr sz="13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72" name="Google Shape;172;p24"/>
          <p:cNvGrpSpPr/>
          <p:nvPr/>
        </p:nvGrpSpPr>
        <p:grpSpPr>
          <a:xfrm>
            <a:off x="7767075" y="-221976"/>
            <a:ext cx="1634950" cy="1596551"/>
            <a:chOff x="7690875" y="-221976"/>
            <a:chExt cx="1634950" cy="1596551"/>
          </a:xfrm>
        </p:grpSpPr>
        <p:sp>
          <p:nvSpPr>
            <p:cNvPr id="173" name="Google Shape;173;p24"/>
            <p:cNvSpPr/>
            <p:nvPr/>
          </p:nvSpPr>
          <p:spPr>
            <a:xfrm rot="5400000">
              <a:off x="7676025" y="-200875"/>
              <a:ext cx="1590300" cy="1560600"/>
            </a:xfrm>
            <a:prstGeom prst="diagStripe">
              <a:avLst>
                <a:gd fmla="val 61613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174" name="Google Shape;174;p24"/>
            <p:cNvSpPr txBox="1"/>
            <p:nvPr/>
          </p:nvSpPr>
          <p:spPr>
            <a:xfrm rot="2699544">
              <a:off x="7853593" y="299011"/>
              <a:ext cx="1599263" cy="302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Didact Gothic"/>
                  <a:ea typeface="Didact Gothic"/>
                  <a:cs typeface="Didact Gothic"/>
                  <a:sym typeface="Didact Gothic"/>
                </a:rPr>
                <a:t>NOBEL PRIZE </a:t>
              </a:r>
              <a:endParaRPr b="1" sz="1100">
                <a:solidFill>
                  <a:srgbClr val="FFFFFF"/>
                </a:solidFill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8118050" y="746275"/>
            <a:ext cx="3985750" cy="43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type="title"/>
          </p:nvPr>
        </p:nvSpPr>
        <p:spPr>
          <a:xfrm>
            <a:off x="498650" y="107275"/>
            <a:ext cx="8178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Ostrom’s 8 Gov. </a:t>
            </a:r>
            <a:r>
              <a:rPr b="1" lang="en" sz="4500">
                <a:solidFill>
                  <a:srgbClr val="FF7C03"/>
                </a:solidFill>
              </a:rPr>
              <a:t>Principles</a:t>
            </a:r>
            <a:endParaRPr b="1" sz="4500">
              <a:solidFill>
                <a:srgbClr val="FF7C03"/>
              </a:solidFill>
            </a:endParaRPr>
          </a:p>
        </p:txBody>
      </p:sp>
      <p:graphicFrame>
        <p:nvGraphicFramePr>
          <p:cNvPr id="181" name="Google Shape;181;p25"/>
          <p:cNvGraphicFramePr/>
          <p:nvPr/>
        </p:nvGraphicFramePr>
        <p:xfrm>
          <a:off x="498650" y="94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{32DA243A-423F-4FD5-8557-F9C78E8950C5}</a:tableStyleId>
              </a:tblPr>
              <a:tblGrid>
                <a:gridCol w="2864400"/>
                <a:gridCol w="5393775"/>
              </a:tblGrid>
              <a:tr h="34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GOVERNANCE 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PRINCIPLE</a:t>
                      </a:r>
                      <a:endParaRPr b="1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FROM NEPALESE IRRIGATION SYSTEMS</a:t>
                      </a:r>
                      <a:endParaRPr b="1" sz="10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91425" marL="91425" anchor="ctr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1. Clearly defined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boundaries</a:t>
                      </a:r>
                      <a:endParaRPr sz="1200" u="sng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Farmers knew exactly which fields and canals they had rights to water from.</a:t>
                      </a:r>
                      <a:endParaRPr i="1"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2. Rules tailored to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local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conditions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Water-sharing schedules matched seasonal crop needs and terrain differences.</a:t>
                      </a:r>
                      <a:endParaRPr i="1"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3.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Collective choice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arrangements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Farmers met to create and update rules democratically.</a:t>
                      </a:r>
                      <a:endParaRPr i="1"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4.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Monitoring</a:t>
                      </a:r>
                      <a:endParaRPr sz="1200" u="sng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Farmers took turns overseeing water flow and usage compliance.</a:t>
                      </a:r>
                      <a:endParaRPr i="1"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5. Graduated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sanctions</a:t>
                      </a:r>
                      <a:endParaRPr sz="1200" u="sng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Small infractions (like early water use) led to small fines or social warnings.</a:t>
                      </a:r>
                      <a:endParaRPr i="1"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6. Conflict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resolution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mechanisms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Disputes were resolved locally through group meetings or elder mediation.</a:t>
                      </a:r>
                      <a:endParaRPr i="1"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7. Recognition of right to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self-organize</a:t>
                      </a:r>
                      <a:endParaRPr sz="1200" u="sng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The state allowed farmer groups to operate autonomously.</a:t>
                      </a:r>
                      <a:endParaRPr i="1"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8.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Nested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enterprises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Local water groups coordinated with regional irrigation councils.</a:t>
                      </a:r>
                      <a:endParaRPr i="1"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19050" marB="19050" marR="91425" marL="91425" anchor="b">
                    <a:lnL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25"/>
          <p:cNvSpPr txBox="1"/>
          <p:nvPr/>
        </p:nvSpPr>
        <p:spPr>
          <a:xfrm>
            <a:off x="5437550" y="4743300"/>
            <a:ext cx="369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Ostrom, E., Governing the Commons (1990)</a:t>
            </a:r>
            <a:endParaRPr sz="13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885900" y="-20125"/>
            <a:ext cx="825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GOVERNANCE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COORDINATION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5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Coordination Styles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390725" y="549925"/>
            <a:ext cx="47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E4C10"/>
                </a:solidFill>
              </a:rPr>
              <a:t>(modes of production)</a:t>
            </a:r>
            <a:endParaRPr b="1" sz="2400">
              <a:solidFill>
                <a:srgbClr val="DE4C10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1577600" y="-20125"/>
            <a:ext cx="756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COORDINATION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-2382675" y="1549100"/>
            <a:ext cx="4890399" cy="53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/>
          <p:nvPr/>
        </p:nvSpPr>
        <p:spPr>
          <a:xfrm>
            <a:off x="6454050" y="1077150"/>
            <a:ext cx="2319000" cy="29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b="16826" l="14001" r="20139" t="16978"/>
          <a:stretch/>
        </p:blipFill>
        <p:spPr>
          <a:xfrm>
            <a:off x="6892175" y="2632450"/>
            <a:ext cx="1304250" cy="131085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3479950" y="4085625"/>
            <a:ext cx="245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Firm-based Production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6315500" y="4085625"/>
            <a:ext cx="245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Commons-based Peer Production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6961425" y="1230011"/>
            <a:ext cx="1304250" cy="11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265900" y="4085625"/>
            <a:ext cx="2532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Market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-based Production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9950" y="1041975"/>
            <a:ext cx="2512057" cy="15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79950" y="2585000"/>
            <a:ext cx="2512050" cy="1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901" y="1041979"/>
            <a:ext cx="2532877" cy="170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900" y="2620975"/>
            <a:ext cx="2532883" cy="14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4437000" y="4705875"/>
            <a:ext cx="470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Benkler, Yochai (2000)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The Wealth of Networks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-2382675" y="1549100"/>
            <a:ext cx="4890399" cy="53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6454050" y="1077150"/>
            <a:ext cx="2319000" cy="29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3479950" y="4085625"/>
            <a:ext cx="245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Firm-based Production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6315500" y="4085625"/>
            <a:ext cx="245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Digital </a:t>
            </a: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Commons Regulation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265900" y="4085625"/>
            <a:ext cx="2532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Market-based Production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950" y="1041975"/>
            <a:ext cx="2512057" cy="15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9950" y="2585000"/>
            <a:ext cx="2512050" cy="1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901" y="1041979"/>
            <a:ext cx="2532877" cy="170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900" y="2620975"/>
            <a:ext cx="2532883" cy="14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4437000" y="4705875"/>
            <a:ext cx="470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Lessig, L. (1999) Code and Other Laws of Cyberspace</a:t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 rotWithShape="1">
          <a:blip r:embed="rId8">
            <a:alphaModFix/>
          </a:blip>
          <a:srcRect b="7296" l="11179" r="8279" t="15003"/>
          <a:stretch/>
        </p:blipFill>
        <p:spPr>
          <a:xfrm>
            <a:off x="6505275" y="1198650"/>
            <a:ext cx="2082701" cy="11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3175" y="2798475"/>
            <a:ext cx="1981724" cy="77798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5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Coordination Styles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390725" y="549925"/>
            <a:ext cx="47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DE4C10"/>
                </a:solidFill>
              </a:rPr>
              <a:t>(modes of production)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1120175" y="53425"/>
            <a:ext cx="8023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COORDINATION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-2382675" y="1549100"/>
            <a:ext cx="4890399" cy="53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6454050" y="1077150"/>
            <a:ext cx="2319000" cy="29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 rotWithShape="1">
          <a:blip r:embed="rId4">
            <a:alphaModFix/>
          </a:blip>
          <a:srcRect b="16826" l="14001" r="20139" t="16978"/>
          <a:stretch/>
        </p:blipFill>
        <p:spPr>
          <a:xfrm>
            <a:off x="6892175" y="2632450"/>
            <a:ext cx="1304250" cy="131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3479950" y="4085625"/>
            <a:ext cx="245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Firm-based Production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6315500" y="4085625"/>
            <a:ext cx="245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Commons-based Peer Production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6961425" y="1230011"/>
            <a:ext cx="1304250" cy="11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265900" y="4085625"/>
            <a:ext cx="2532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Market-based Production 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9950" y="1041975"/>
            <a:ext cx="2512057" cy="15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79950" y="2585000"/>
            <a:ext cx="2512050" cy="1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901" y="1041979"/>
            <a:ext cx="2532877" cy="170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900" y="2620975"/>
            <a:ext cx="2532883" cy="14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4437000" y="4705875"/>
            <a:ext cx="470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Benkler, Yochai (2000) </a:t>
            </a:r>
            <a:r>
              <a:rPr lang="en" sz="1300">
                <a:latin typeface="Roboto Light"/>
                <a:ea typeface="Roboto Light"/>
                <a:cs typeface="Roboto Light"/>
                <a:sym typeface="Roboto Light"/>
              </a:rPr>
              <a:t>The Wealth of Networks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8" name="Google Shape;238;p28"/>
          <p:cNvSpPr txBox="1"/>
          <p:nvPr>
            <p:ph type="title"/>
          </p:nvPr>
        </p:nvSpPr>
        <p:spPr>
          <a:xfrm>
            <a:off x="311700" y="5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Coordination Styles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390725" y="549925"/>
            <a:ext cx="47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DE4C10"/>
                </a:solidFill>
              </a:rPr>
              <a:t>(modes of production)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240" name="Google Shape;240;p28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COORDINATION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-2382675" y="1549100"/>
            <a:ext cx="4890399" cy="53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/>
          <p:nvPr/>
        </p:nvSpPr>
        <p:spPr>
          <a:xfrm>
            <a:off x="3939450" y="1077150"/>
            <a:ext cx="2319000" cy="2968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4">
            <a:alphaModFix/>
          </a:blip>
          <a:srcRect b="16826" l="14001" r="20139" t="16978"/>
          <a:stretch/>
        </p:blipFill>
        <p:spPr>
          <a:xfrm>
            <a:off x="4509350" y="2612500"/>
            <a:ext cx="1304250" cy="131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965350" y="4085625"/>
            <a:ext cx="245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Firm-based Production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3800900" y="4085625"/>
            <a:ext cx="24576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Commons-based Peer Production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5">
            <a:alphaModFix amt="80000"/>
          </a:blip>
          <a:srcRect b="0" l="0" r="0" t="0"/>
          <a:stretch/>
        </p:blipFill>
        <p:spPr>
          <a:xfrm>
            <a:off x="4461975" y="1299974"/>
            <a:ext cx="1304250" cy="11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/>
          <p:nvPr/>
        </p:nvSpPr>
        <p:spPr>
          <a:xfrm>
            <a:off x="-2248700" y="4085625"/>
            <a:ext cx="2532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Market-based Production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350" y="1041975"/>
            <a:ext cx="2512057" cy="15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5350" y="2585000"/>
            <a:ext cx="2512050" cy="1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248699" y="1041979"/>
            <a:ext cx="2532877" cy="170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248700" y="2620975"/>
            <a:ext cx="2532883" cy="14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/>
          <p:nvPr/>
        </p:nvSpPr>
        <p:spPr>
          <a:xfrm>
            <a:off x="6750550" y="1077150"/>
            <a:ext cx="2319000" cy="2968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6930550" y="4075750"/>
            <a:ext cx="21390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strike="sng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Sharing economy</a:t>
            </a:r>
            <a:endParaRPr sz="1800" strike="sngStrike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Platform-based Marketplaces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1000" y="1183200"/>
            <a:ext cx="1468900" cy="8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54675" y="2099700"/>
            <a:ext cx="1058724" cy="10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 rotWithShape="1">
          <a:blip r:embed="rId12">
            <a:alphaModFix/>
          </a:blip>
          <a:srcRect b="20330" l="0" r="0" t="20014"/>
          <a:stretch/>
        </p:blipFill>
        <p:spPr>
          <a:xfrm>
            <a:off x="7037713" y="3296206"/>
            <a:ext cx="1692649" cy="62714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>
            <p:ph type="title"/>
          </p:nvPr>
        </p:nvSpPr>
        <p:spPr>
          <a:xfrm>
            <a:off x="311700" y="5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Coordination Styles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390725" y="549925"/>
            <a:ext cx="47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DE4C10"/>
                </a:solidFill>
              </a:rPr>
              <a:t>(modes of production)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COORDINATION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7792800" y="-1712525"/>
            <a:ext cx="4890399" cy="5306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9" name="Google Shape;269;p30"/>
          <p:cNvGraphicFramePr/>
          <p:nvPr/>
        </p:nvGraphicFramePr>
        <p:xfrm>
          <a:off x="183350" y="103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{32DA243A-423F-4FD5-8557-F9C78E8950C5}</a:tableStyleId>
              </a:tblPr>
              <a:tblGrid>
                <a:gridCol w="1505200"/>
                <a:gridCol w="2325350"/>
                <a:gridCol w="2282600"/>
              </a:tblGrid>
              <a:tr h="4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ASPECT/FRAMEWORK</a:t>
                      </a:r>
                      <a:endParaRPr sz="1000">
                        <a:solidFill>
                          <a:schemeClr val="lt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0" marB="0" marR="0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ANALOG (OSTROM ‘80s)   🏞️</a:t>
                      </a:r>
                      <a:endParaRPr sz="1000">
                        <a:solidFill>
                          <a:schemeClr val="lt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0" marB="0" marR="0" marL="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DIGITAL (BENKLER ‘00s)  🌐</a:t>
                      </a:r>
                      <a:endParaRPr sz="1000">
                        <a:solidFill>
                          <a:schemeClr val="lt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0" marB="0" marR="0" marL="0">
                    <a:solidFill>
                      <a:schemeClr val="dk2"/>
                    </a:solidFill>
                  </a:tcPr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COMMONS TYPE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Natural resources 💧(rivalrous)</a:t>
                      </a:r>
                      <a:endParaRPr sz="1200" u="sng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Information &amp; culture 💡(non-rivalrous)</a:t>
                      </a:r>
                      <a:endParaRPr sz="1200" u="sng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GOVERNANCE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Local/social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norms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👥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Polycentric 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⚖️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MOTIVATION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Shared </a:t>
                      </a: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need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, trust 🤝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Intrinsic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  🌟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COORDINATION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Community meetings 🛖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Peer contributions 🧑‍💻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FAILURE RISK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Overuse or neglect ⚠️</a:t>
                      </a:r>
                      <a:endParaRPr sz="1200" u="sng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Under-participation 🚫</a:t>
                      </a:r>
                      <a:endParaRPr sz="1200" u="sng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114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IDEAL OUTCOME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Resilient communities 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Free/open knowledge 📚</a:t>
                      </a:r>
                      <a:endParaRPr sz="1200" u="sng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12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Sociotechnical Frameworks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COORDINATION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FRAMEWORK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7792800" y="-1712525"/>
            <a:ext cx="4890399" cy="53064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7" name="Google Shape;277;p31"/>
          <p:cNvGraphicFramePr/>
          <p:nvPr/>
        </p:nvGraphicFramePr>
        <p:xfrm>
          <a:off x="183350" y="103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{32DA243A-423F-4FD5-8557-F9C78E8950C5}</a:tableStyleId>
              </a:tblPr>
              <a:tblGrid>
                <a:gridCol w="1505200"/>
                <a:gridCol w="2325350"/>
                <a:gridCol w="2282600"/>
                <a:gridCol w="2623675"/>
              </a:tblGrid>
              <a:tr h="474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ASPECT/FRAMEWORK</a:t>
                      </a:r>
                      <a:endParaRPr sz="1000">
                        <a:solidFill>
                          <a:schemeClr val="lt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0" marB="0" marR="0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ANALOG (OSTROM ‘80s)   🏞️</a:t>
                      </a:r>
                      <a:endParaRPr sz="1000">
                        <a:solidFill>
                          <a:schemeClr val="lt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0" marB="0" marR="0" marL="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DIGITAL (BENKLER ‘00s)  🌐</a:t>
                      </a:r>
                      <a:endParaRPr sz="1000">
                        <a:solidFill>
                          <a:schemeClr val="lt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0" marB="0" marR="0" marL="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PROTOCOLS 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 (‘20s) 🔗</a:t>
                      </a:r>
                      <a:endParaRPr sz="1000">
                        <a:solidFill>
                          <a:schemeClr val="lt1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0" marB="0" marR="0" marL="0">
                    <a:solidFill>
                      <a:schemeClr val="dk2"/>
                    </a:solidFill>
                  </a:tcPr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COMMONS TYPE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Natural resources 💧(rivalrous)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Information &amp; culture 💡(non-rivalrous)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Programmable Infrastructure 🛠️ (rivalrous!?)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GOVERNANCE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Local/social norms 👥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Polycentric </a:t>
                      </a: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⚖️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Formalized, code, hardened  🗳️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MOTIVATION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Shared need, trust 🤝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Intrinsic  🌟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Ideology + financial 🪙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COORDINATION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Community meetings 🛖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Peer contributions 🧑‍💻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Smart contracts, incentives 🤖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52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FAILURE RISK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Overuse or neglect ⚠️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Under-participation 🚫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Centralization, plutocracy 🏦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  <a:tr h="1148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 SemiBold"/>
                          <a:ea typeface="Roboto SemiBold"/>
                          <a:cs typeface="Roboto SemiBold"/>
                          <a:sym typeface="Roboto SemiBold"/>
                        </a:rPr>
                        <a:t>IDEAL OUTCOME</a:t>
                      </a:r>
                      <a:endParaRPr sz="1100">
                        <a:solidFill>
                          <a:schemeClr val="dk1"/>
                        </a:solidFill>
                        <a:latin typeface="Roboto SemiBold"/>
                        <a:ea typeface="Roboto SemiBold"/>
                        <a:cs typeface="Roboto SemiBold"/>
                        <a:sym typeface="Roboto SemiBold"/>
                      </a:endParaRPr>
                    </a:p>
                  </a:txBody>
                  <a:tcPr marT="0" marB="0" marR="0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Resilient communities 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Free/open knowledge 📚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Individual sovereignty, infra for economic &amp; social life 🧵</a:t>
                      </a:r>
                      <a:endParaRPr sz="1200"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278" name="Google Shape;278;p31"/>
          <p:cNvSpPr txBox="1"/>
          <p:nvPr>
            <p:ph type="title"/>
          </p:nvPr>
        </p:nvSpPr>
        <p:spPr>
          <a:xfrm>
            <a:off x="311700" y="129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Sociotechnical Frameworks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FRAMEWORK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7499575" y="1854475"/>
            <a:ext cx="4890399" cy="53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 rotWithShape="1">
          <a:blip r:embed="rId4">
            <a:alphaModFix/>
          </a:blip>
          <a:srcRect b="29624" l="0" r="0" t="31818"/>
          <a:stretch/>
        </p:blipFill>
        <p:spPr>
          <a:xfrm>
            <a:off x="859358" y="3562595"/>
            <a:ext cx="236906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1899" y="3369225"/>
            <a:ext cx="813942" cy="76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2"/>
          <p:cNvGrpSpPr/>
          <p:nvPr/>
        </p:nvGrpSpPr>
        <p:grpSpPr>
          <a:xfrm>
            <a:off x="408150" y="1805494"/>
            <a:ext cx="2966676" cy="1050250"/>
            <a:chOff x="408150" y="1170125"/>
            <a:chExt cx="2966676" cy="1050250"/>
          </a:xfrm>
        </p:grpSpPr>
        <p:pic>
          <p:nvPicPr>
            <p:cNvPr id="288" name="Google Shape;288;p32"/>
            <p:cNvPicPr preferRelativeResize="0"/>
            <p:nvPr/>
          </p:nvPicPr>
          <p:blipFill rotWithShape="1">
            <a:blip r:embed="rId6">
              <a:alphaModFix/>
            </a:blip>
            <a:srcRect b="29482" l="0" r="0" t="27949"/>
            <a:stretch/>
          </p:blipFill>
          <p:spPr>
            <a:xfrm>
              <a:off x="408150" y="1170125"/>
              <a:ext cx="2966676" cy="84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32"/>
            <p:cNvSpPr txBox="1"/>
            <p:nvPr/>
          </p:nvSpPr>
          <p:spPr>
            <a:xfrm>
              <a:off x="1333050" y="1758675"/>
              <a:ext cx="159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ActivityPub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grpSp>
        <p:nvGrpSpPr>
          <p:cNvPr id="290" name="Google Shape;290;p32"/>
          <p:cNvGrpSpPr/>
          <p:nvPr/>
        </p:nvGrpSpPr>
        <p:grpSpPr>
          <a:xfrm>
            <a:off x="5500649" y="1854481"/>
            <a:ext cx="2417091" cy="876075"/>
            <a:chOff x="5805449" y="1548238"/>
            <a:chExt cx="2417091" cy="876075"/>
          </a:xfrm>
        </p:grpSpPr>
        <p:pic>
          <p:nvPicPr>
            <p:cNvPr descr="File:Bluesky Logo (with wordmark).svg - Wikimedia Commons" id="291" name="Google Shape;291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05449" y="1548238"/>
              <a:ext cx="2417091" cy="5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32"/>
            <p:cNvSpPr txBox="1"/>
            <p:nvPr/>
          </p:nvSpPr>
          <p:spPr>
            <a:xfrm>
              <a:off x="6471825" y="1962613"/>
              <a:ext cx="1597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AT Proto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293" name="Google Shape;293;p32"/>
          <p:cNvSpPr txBox="1"/>
          <p:nvPr>
            <p:ph type="title"/>
          </p:nvPr>
        </p:nvSpPr>
        <p:spPr>
          <a:xfrm>
            <a:off x="311700" y="152400"/>
            <a:ext cx="85206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Case study: decentralized social media protocols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-13100" y="4743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Oshinowo, Hwang, Zhang, Monroy-Hernández </a:t>
            </a: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(2025) </a:t>
            </a: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Seeing the Politics of Decentralized Social Media Protocols</a:t>
            </a:r>
            <a:endParaRPr sz="13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FRAMEWORK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1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b="0" l="0" r="3521" t="0"/>
          <a:stretch/>
        </p:blipFill>
        <p:spPr>
          <a:xfrm>
            <a:off x="5629608" y="1854475"/>
            <a:ext cx="3139519" cy="287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 rotWithShape="1">
          <a:blip r:embed="rId4">
            <a:alphaModFix amt="58000"/>
          </a:blip>
          <a:srcRect b="-17827" l="0" r="0" t="0"/>
          <a:stretch/>
        </p:blipFill>
        <p:spPr>
          <a:xfrm>
            <a:off x="7499575" y="-2313700"/>
            <a:ext cx="4890399" cy="53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 txBox="1"/>
          <p:nvPr>
            <p:ph type="title"/>
          </p:nvPr>
        </p:nvSpPr>
        <p:spPr>
          <a:xfrm>
            <a:off x="311700" y="152400"/>
            <a:ext cx="85206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Case study: decentralized social media protocols</a:t>
            </a:r>
            <a:endParaRPr b="1" sz="2400">
              <a:solidFill>
                <a:srgbClr val="FF7C03"/>
              </a:solidFill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300" y="1760875"/>
            <a:ext cx="5005625" cy="29643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-13100" y="4743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Oshinowo, Hwang, Zhang, Monroy-Hernández (2025) Seeing the Politics of Decentralized Social Media Protocols</a:t>
            </a:r>
            <a:endParaRPr sz="1300">
              <a:solidFill>
                <a:schemeClr val="dk2"/>
              </a:solidFill>
              <a:latin typeface="Roboto ExtraLight"/>
              <a:ea typeface="Roboto ExtraLight"/>
              <a:cs typeface="Roboto ExtraLight"/>
              <a:sym typeface="Roboto ExtraLight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1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842975" y="2571750"/>
            <a:ext cx="6176700" cy="22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Name?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Role?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What communities are you part of/interested in?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062150" y="326625"/>
            <a:ext cx="70197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Protocol for getting to know each other </a:t>
            </a:r>
            <a:endParaRPr b="1" sz="4500">
              <a:solidFill>
                <a:srgbClr val="FF7C0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Breakout (3 min)</a:t>
            </a:r>
            <a:endParaRPr sz="500">
              <a:solidFill>
                <a:srgbClr val="DE4C1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7019675" y="3125275"/>
            <a:ext cx="2927074" cy="31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 b="40938" l="0" r="50285" t="24546"/>
          <a:stretch/>
        </p:blipFill>
        <p:spPr>
          <a:xfrm>
            <a:off x="3423750" y="887951"/>
            <a:ext cx="2470425" cy="202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3">
            <a:alphaModFix/>
          </a:blip>
          <a:srcRect b="5104" l="50285" r="0" t="60380"/>
          <a:stretch/>
        </p:blipFill>
        <p:spPr>
          <a:xfrm>
            <a:off x="6294612" y="2794151"/>
            <a:ext cx="2470425" cy="202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4">
            <a:alphaModFix amt="58000"/>
          </a:blip>
          <a:srcRect b="-17827" l="0" r="0" t="0"/>
          <a:stretch/>
        </p:blipFill>
        <p:spPr>
          <a:xfrm>
            <a:off x="-2338200" y="1987450"/>
            <a:ext cx="4890399" cy="53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5">
            <a:alphaModFix/>
          </a:blip>
          <a:srcRect b="79922" l="34618" r="34723" t="1826"/>
          <a:stretch/>
        </p:blipFill>
        <p:spPr>
          <a:xfrm>
            <a:off x="836575" y="1038562"/>
            <a:ext cx="2240499" cy="157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 b="41430" l="50285" r="0" t="23077"/>
          <a:stretch/>
        </p:blipFill>
        <p:spPr>
          <a:xfrm>
            <a:off x="6271025" y="739200"/>
            <a:ext cx="2517599" cy="21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5104" l="0" r="50285" t="60380"/>
          <a:stretch/>
        </p:blipFill>
        <p:spPr>
          <a:xfrm>
            <a:off x="3468925" y="2860126"/>
            <a:ext cx="2470425" cy="2023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501600" y="2461850"/>
            <a:ext cx="23529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Traditional Centralized Platform </a:t>
            </a:r>
            <a:endParaRPr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7" name="Google Shape;317;p34"/>
          <p:cNvSpPr txBox="1"/>
          <p:nvPr>
            <p:ph type="title"/>
          </p:nvPr>
        </p:nvSpPr>
        <p:spPr>
          <a:xfrm>
            <a:off x="311700" y="152400"/>
            <a:ext cx="85206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Protocol Architecture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-13100" y="48195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Oshinowo, Hwang, Zhang, Monroy-Hernández (2025) Seeing the Politics of Decentralized Social Media Protocols</a:t>
            </a:r>
            <a:endParaRPr sz="1300">
              <a:solidFill>
                <a:schemeClr val="dk2"/>
              </a:solidFill>
              <a:latin typeface="Roboto ExtraLight"/>
              <a:ea typeface="Roboto ExtraLight"/>
              <a:cs typeface="Roboto ExtraLight"/>
              <a:sym typeface="Roboto ExtraLight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1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 amt="30000"/>
          </a:blip>
          <a:srcRect b="-17827" l="0" r="0" t="0"/>
          <a:stretch/>
        </p:blipFill>
        <p:spPr>
          <a:xfrm>
            <a:off x="-3400825" y="-883888"/>
            <a:ext cx="4890399" cy="53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>
            <p:ph type="title"/>
          </p:nvPr>
        </p:nvSpPr>
        <p:spPr>
          <a:xfrm>
            <a:off x="311700" y="152400"/>
            <a:ext cx="85206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Protocol Architecture    P</a:t>
            </a:r>
            <a:r>
              <a:rPr b="1" lang="en" sz="4500">
                <a:solidFill>
                  <a:srgbClr val="FF7C03"/>
                </a:solidFill>
              </a:rPr>
              <a:t>ower</a:t>
            </a:r>
            <a:endParaRPr b="1" sz="2400">
              <a:solidFill>
                <a:srgbClr val="FF7C03"/>
              </a:solidFill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63" y="992475"/>
            <a:ext cx="1243725" cy="12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0138" y="1079100"/>
            <a:ext cx="1243725" cy="12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9301" y="983224"/>
            <a:ext cx="1339599" cy="133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35"/>
          <p:cNvCxnSpPr/>
          <p:nvPr/>
        </p:nvCxnSpPr>
        <p:spPr>
          <a:xfrm>
            <a:off x="6251100" y="584650"/>
            <a:ext cx="567900" cy="0"/>
          </a:xfrm>
          <a:prstGeom prst="straightConnector1">
            <a:avLst/>
          </a:prstGeom>
          <a:noFill/>
          <a:ln cap="flat" cmpd="sng" w="38100">
            <a:solidFill>
              <a:srgbClr val="E6580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35"/>
          <p:cNvSpPr txBox="1"/>
          <p:nvPr/>
        </p:nvSpPr>
        <p:spPr>
          <a:xfrm>
            <a:off x="755075" y="2322825"/>
            <a:ext cx="1435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Power over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identity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3854250" y="2388600"/>
            <a:ext cx="14355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Power over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curation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6819000" y="2322825"/>
            <a:ext cx="1720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Power over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infrastructure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3354175" y="3127350"/>
            <a:ext cx="28224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</a:pPr>
            <a:r>
              <a:rPr lang="en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Client-only-determined → more streamlined, but less flexible (e.g. AT Protocol, Nostr) –  power to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individuals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</a:pPr>
            <a:r>
              <a:rPr lang="en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Client and Server-determined → more flexible, but more inter-community friction  (e.g. ActivityPub) – power to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communities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6376075" y="3127350"/>
            <a:ext cx="27171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</a:pPr>
            <a:r>
              <a:rPr lang="en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Low barrier to become an infra owner → accessible, but confusing to users (e.g. ActivityPub) - power to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communities</a:t>
            </a:r>
            <a:r>
              <a:rPr lang="en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10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</a:pPr>
            <a:r>
              <a:rPr lang="en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High barrier to become an infra owner → more end-user friendly, but centralized (e.g. AT Protocol) – power to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platforms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176950" y="3127350"/>
            <a:ext cx="25575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</a:pPr>
            <a:r>
              <a:rPr lang="en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Server-managed identity → easier for users, but less autonomy (e.g. ActivityPub) – power to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communities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Light"/>
              <a:buChar char="●"/>
            </a:pPr>
            <a:r>
              <a:rPr lang="en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User: User-held keys → more agency, but riskier (e.g. Nostr, Farcaster) – power to </a:t>
            </a:r>
            <a:r>
              <a:rPr b="1"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individuals</a:t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-13100" y="4743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Oshinowo, Hwang, Zhang, Monroy-Hernández (2025) Seeing the Politics of Decentralized Social Media Protocols</a:t>
            </a:r>
            <a:endParaRPr sz="1300">
              <a:solidFill>
                <a:schemeClr val="dk2"/>
              </a:solidFill>
              <a:latin typeface="Roboto ExtraLight"/>
              <a:ea typeface="Roboto ExtraLight"/>
              <a:cs typeface="Roboto ExtraLight"/>
              <a:sym typeface="Roboto ExtraLight"/>
            </a:endParaRPr>
          </a:p>
        </p:txBody>
      </p:sp>
      <p:sp>
        <p:nvSpPr>
          <p:cNvPr id="337" name="Google Shape;337;p35"/>
          <p:cNvSpPr txBox="1"/>
          <p:nvPr/>
        </p:nvSpPr>
        <p:spPr>
          <a:xfrm>
            <a:off x="390725" y="702325"/>
            <a:ext cx="476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DE4C10"/>
                </a:solidFill>
              </a:rPr>
              <a:t>(tensions)</a:t>
            </a:r>
            <a:endParaRPr b="1" sz="2400">
              <a:solidFill>
                <a:srgbClr val="DE4C10"/>
              </a:solidFill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1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0" l="0" r="0" t="39481"/>
          <a:stretch/>
        </p:blipFill>
        <p:spPr>
          <a:xfrm>
            <a:off x="821475" y="1441300"/>
            <a:ext cx="7312526" cy="316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 rotWithShape="1">
          <a:blip r:embed="rId4">
            <a:alphaModFix amt="30000"/>
          </a:blip>
          <a:srcRect b="-17827" l="0" r="0" t="0"/>
          <a:stretch/>
        </p:blipFill>
        <p:spPr>
          <a:xfrm>
            <a:off x="-3400825" y="-883888"/>
            <a:ext cx="4890399" cy="53064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 txBox="1"/>
          <p:nvPr>
            <p:ph type="title"/>
          </p:nvPr>
        </p:nvSpPr>
        <p:spPr>
          <a:xfrm>
            <a:off x="311700" y="152400"/>
            <a:ext cx="85206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LLMs to leverage individual curation power</a:t>
            </a:r>
            <a:endParaRPr b="1" sz="2400">
              <a:solidFill>
                <a:srgbClr val="FF7C03"/>
              </a:solidFill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-13100" y="474330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O. El Malki, M. Aubin Le Quéré, A. Monroy-Hernández, M. Horta Ribeiro. (2025) BONSAI: Intentional and Personalized Social Media </a:t>
            </a:r>
            <a:endParaRPr sz="13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1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/>
        </p:nvSpPr>
        <p:spPr>
          <a:xfrm>
            <a:off x="547554" y="4013727"/>
            <a:ext cx="27720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670"/>
              </a:buClr>
              <a:buSzPts val="1140"/>
              <a:buFont typeface="Roboto"/>
              <a:buNone/>
            </a:pPr>
            <a:r>
              <a:rPr lang="en" sz="1240">
                <a:solidFill>
                  <a:srgbClr val="556670"/>
                </a:solidFill>
                <a:latin typeface="Roboto Light"/>
                <a:ea typeface="Roboto Light"/>
                <a:cs typeface="Roboto Light"/>
                <a:sym typeface="Roboto Light"/>
              </a:rPr>
              <a:t>“The social-technical gap is the divide between what we know we must </a:t>
            </a:r>
            <a:r>
              <a:rPr lang="en" sz="1240">
                <a:solidFill>
                  <a:srgbClr val="FF7C03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</a:t>
            </a:r>
            <a:r>
              <a:rPr lang="en" sz="1240">
                <a:solidFill>
                  <a:srgbClr val="55667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240">
                <a:solidFill>
                  <a:srgbClr val="ED7D31"/>
                </a:solidFill>
                <a:latin typeface="Roboto Light"/>
                <a:ea typeface="Roboto Light"/>
                <a:cs typeface="Roboto Light"/>
                <a:sym typeface="Roboto Light"/>
              </a:rPr>
              <a:t>socially</a:t>
            </a:r>
            <a:r>
              <a:rPr lang="en" sz="1240">
                <a:solidFill>
                  <a:srgbClr val="556670"/>
                </a:solidFill>
                <a:latin typeface="Roboto Light"/>
                <a:ea typeface="Roboto Light"/>
                <a:cs typeface="Roboto Light"/>
                <a:sym typeface="Roboto Light"/>
              </a:rPr>
              <a:t> and what we can </a:t>
            </a:r>
            <a:r>
              <a:rPr lang="en" sz="1240">
                <a:solidFill>
                  <a:srgbClr val="FF7C03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 technically</a:t>
            </a:r>
            <a:r>
              <a:rPr lang="en" sz="1240">
                <a:solidFill>
                  <a:srgbClr val="556670"/>
                </a:solidFill>
                <a:latin typeface="Roboto Light"/>
                <a:ea typeface="Roboto Light"/>
                <a:cs typeface="Roboto Light"/>
                <a:sym typeface="Roboto Light"/>
              </a:rPr>
              <a:t>.”</a:t>
            </a:r>
            <a:endParaRPr sz="1240">
              <a:solidFill>
                <a:srgbClr val="55667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670"/>
              </a:buClr>
              <a:buSzPts val="1140"/>
              <a:buFont typeface="Roboto"/>
              <a:buNone/>
            </a:pPr>
            <a:r>
              <a:t/>
            </a:r>
            <a:endParaRPr sz="1240">
              <a:solidFill>
                <a:srgbClr val="55667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56670"/>
              </a:buClr>
              <a:buSzPts val="1140"/>
              <a:buFont typeface="Roboto"/>
              <a:buNone/>
            </a:pPr>
            <a:r>
              <a:rPr lang="en" sz="1240">
                <a:solidFill>
                  <a:srgbClr val="556670"/>
                </a:solidFill>
                <a:latin typeface="Roboto Light"/>
                <a:ea typeface="Roboto Light"/>
                <a:cs typeface="Roboto Light"/>
                <a:sym typeface="Roboto Light"/>
              </a:rPr>
              <a:t>Ackerman (2000)</a:t>
            </a:r>
            <a:endParaRPr sz="1240">
              <a:solidFill>
                <a:srgbClr val="55667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25" y="861798"/>
            <a:ext cx="2890851" cy="310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7"/>
          <p:cNvSpPr txBox="1"/>
          <p:nvPr/>
        </p:nvSpPr>
        <p:spPr>
          <a:xfrm>
            <a:off x="547550" y="2691823"/>
            <a:ext cx="12783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social science</a:t>
            </a:r>
            <a:endParaRPr sz="17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2288452" y="2619702"/>
            <a:ext cx="1031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eng.</a:t>
            </a:r>
            <a:endParaRPr sz="22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56" name="Google Shape;356;p37"/>
          <p:cNvSpPr txBox="1"/>
          <p:nvPr>
            <p:ph type="title"/>
          </p:nvPr>
        </p:nvSpPr>
        <p:spPr>
          <a:xfrm>
            <a:off x="311700" y="228600"/>
            <a:ext cx="39165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Social-technical gap</a:t>
            </a:r>
            <a:endParaRPr b="1" sz="900">
              <a:solidFill>
                <a:srgbClr val="FF7C03"/>
              </a:solidFill>
            </a:endParaRPr>
          </a:p>
        </p:txBody>
      </p:sp>
      <p:sp>
        <p:nvSpPr>
          <p:cNvPr id="357" name="Google Shape;357;p37"/>
          <p:cNvSpPr txBox="1"/>
          <p:nvPr/>
        </p:nvSpPr>
        <p:spPr>
          <a:xfrm>
            <a:off x="4885025" y="2381100"/>
            <a:ext cx="39165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00"/>
              <a:buChar char="●"/>
            </a:pP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Artifacts have </a:t>
            </a:r>
            <a:r>
              <a:rPr lang="en" sz="1300">
                <a:solidFill>
                  <a:srgbClr val="E6580D"/>
                </a:solidFill>
                <a:latin typeface="Roboto Light"/>
                <a:ea typeface="Roboto Light"/>
                <a:cs typeface="Roboto Light"/>
                <a:sym typeface="Roboto Light"/>
              </a:rPr>
              <a:t>politics</a:t>
            </a: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 because they embody and enforce particular social relations.</a:t>
            </a:r>
            <a:endParaRPr sz="1300">
              <a:solidFill>
                <a:srgbClr val="0E0E0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00"/>
              <a:buChar char="●"/>
            </a:pP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Technologies </a:t>
            </a:r>
            <a:r>
              <a:rPr lang="en" sz="1300">
                <a:solidFill>
                  <a:srgbClr val="E6580D"/>
                </a:solidFill>
                <a:latin typeface="Roboto Light"/>
                <a:ea typeface="Roboto Light"/>
                <a:cs typeface="Roboto Light"/>
                <a:sym typeface="Roboto Light"/>
              </a:rPr>
              <a:t>aren’t neutral </a:t>
            </a: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— they shape who can do what, who holds power, and whose values are encoded.</a:t>
            </a:r>
            <a:endParaRPr sz="1300">
              <a:solidFill>
                <a:srgbClr val="0E0E0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00"/>
              <a:buFont typeface="Roboto Light"/>
              <a:buChar char="●"/>
            </a:pP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The design of roads, software protocols, network architectures → all can structure </a:t>
            </a:r>
            <a:r>
              <a:rPr lang="en" sz="1300">
                <a:solidFill>
                  <a:srgbClr val="E6580D"/>
                </a:solidFill>
                <a:latin typeface="Roboto Light"/>
                <a:ea typeface="Roboto Light"/>
                <a:cs typeface="Roboto Light"/>
                <a:sym typeface="Roboto Light"/>
              </a:rPr>
              <a:t>political outcomes</a:t>
            </a:r>
            <a:endParaRPr sz="1300">
              <a:solidFill>
                <a:srgbClr val="E6580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E6580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Langdon Winner (1980) Do artifacts have politics?</a:t>
            </a:r>
            <a:endParaRPr sz="1300">
              <a:solidFill>
                <a:srgbClr val="0E0E0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8" name="Google Shape;358;p37"/>
          <p:cNvSpPr txBox="1"/>
          <p:nvPr>
            <p:ph type="title"/>
          </p:nvPr>
        </p:nvSpPr>
        <p:spPr>
          <a:xfrm>
            <a:off x="4885025" y="228600"/>
            <a:ext cx="42591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Artifacts have politics</a:t>
            </a:r>
            <a:endParaRPr b="1" sz="900">
              <a:solidFill>
                <a:srgbClr val="FF7C03"/>
              </a:solidFill>
            </a:endParaRPr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050" y="485325"/>
            <a:ext cx="2086425" cy="20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/>
        </p:nvSpPr>
        <p:spPr>
          <a:xfrm>
            <a:off x="2978475" y="15875"/>
            <a:ext cx="6165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CASE STUDY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311700" y="305625"/>
            <a:ext cx="82551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Imagining new protocols for communities</a:t>
            </a:r>
            <a:endParaRPr b="1" sz="900">
              <a:solidFill>
                <a:srgbClr val="FF7C03"/>
              </a:solidFill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311700" y="946500"/>
            <a:ext cx="610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FAFAF"/>
                </a:solidFill>
              </a:rPr>
              <a:t>Problem: </a:t>
            </a:r>
            <a:r>
              <a:rPr b="1" i="1" lang="en" sz="3000">
                <a:solidFill>
                  <a:srgbClr val="AFAFAF"/>
                </a:solidFill>
              </a:rPr>
              <a:t>governance frictions</a:t>
            </a:r>
            <a:r>
              <a:rPr i="1" lang="en" sz="3000">
                <a:solidFill>
                  <a:srgbClr val="AFAFAF"/>
                </a:solidFill>
              </a:rPr>
              <a:t>*</a:t>
            </a:r>
            <a:endParaRPr i="1" sz="900">
              <a:solidFill>
                <a:srgbClr val="AFAFAF"/>
              </a:solidFill>
            </a:endParaRPr>
          </a:p>
        </p:txBody>
      </p:sp>
      <p:pic>
        <p:nvPicPr>
          <p:cNvPr id="367" name="Google Shape;367;p38"/>
          <p:cNvPicPr preferRelativeResize="0"/>
          <p:nvPr/>
        </p:nvPicPr>
        <p:blipFill rotWithShape="1">
          <a:blip r:embed="rId3">
            <a:alphaModFix/>
          </a:blip>
          <a:srcRect b="40938" l="0" r="50285" t="24546"/>
          <a:stretch/>
        </p:blipFill>
        <p:spPr>
          <a:xfrm>
            <a:off x="4351850" y="1837000"/>
            <a:ext cx="3230550" cy="264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8"/>
          <p:cNvSpPr/>
          <p:nvPr/>
        </p:nvSpPr>
        <p:spPr>
          <a:xfrm>
            <a:off x="5049350" y="2369000"/>
            <a:ext cx="860100" cy="540000"/>
          </a:xfrm>
          <a:prstGeom prst="ellipse">
            <a:avLst/>
          </a:prstGeom>
          <a:noFill/>
          <a:ln cap="flat" cmpd="sng" w="76200">
            <a:solidFill>
              <a:srgbClr val="E658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"/>
          <p:cNvSpPr/>
          <p:nvPr/>
        </p:nvSpPr>
        <p:spPr>
          <a:xfrm>
            <a:off x="6031900" y="2369000"/>
            <a:ext cx="860100" cy="540000"/>
          </a:xfrm>
          <a:prstGeom prst="ellipse">
            <a:avLst/>
          </a:prstGeom>
          <a:noFill/>
          <a:ln cap="flat" cmpd="sng" w="76200">
            <a:solidFill>
              <a:srgbClr val="E658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"/>
          <p:cNvSpPr/>
          <p:nvPr/>
        </p:nvSpPr>
        <p:spPr>
          <a:xfrm>
            <a:off x="5049350" y="3094800"/>
            <a:ext cx="860100" cy="540000"/>
          </a:xfrm>
          <a:prstGeom prst="ellipse">
            <a:avLst/>
          </a:prstGeom>
          <a:noFill/>
          <a:ln cap="flat" cmpd="sng" w="76200">
            <a:solidFill>
              <a:srgbClr val="E658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8"/>
          <p:cNvSpPr/>
          <p:nvPr/>
        </p:nvSpPr>
        <p:spPr>
          <a:xfrm>
            <a:off x="6031900" y="3094800"/>
            <a:ext cx="860100" cy="540000"/>
          </a:xfrm>
          <a:prstGeom prst="ellipse">
            <a:avLst/>
          </a:prstGeom>
          <a:noFill/>
          <a:ln cap="flat" cmpd="sng" w="76200">
            <a:solidFill>
              <a:srgbClr val="E658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"/>
          <p:cNvSpPr txBox="1"/>
          <p:nvPr/>
        </p:nvSpPr>
        <p:spPr>
          <a:xfrm>
            <a:off x="3158000" y="4561550"/>
            <a:ext cx="597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* </a:t>
            </a: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Hwang, Nanayakkara, Shvartzshnaider (2025) Trust and friction: negotiating how information flows through decentralized social media</a:t>
            </a:r>
            <a:endParaRPr sz="1300">
              <a:solidFill>
                <a:schemeClr val="dk2"/>
              </a:solidFill>
              <a:latin typeface="Roboto ExtraLight"/>
              <a:ea typeface="Roboto ExtraLight"/>
              <a:cs typeface="Roboto ExtraLight"/>
              <a:sym typeface="Roboto ExtraLight"/>
            </a:endParaRPr>
          </a:p>
        </p:txBody>
      </p:sp>
      <p:pic>
        <p:nvPicPr>
          <p:cNvPr id="373" name="Google Shape;3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575" y="3180725"/>
            <a:ext cx="454075" cy="4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875" y="2936213"/>
            <a:ext cx="454075" cy="44817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311700" y="305625"/>
            <a:ext cx="82551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Imagining new protocols for communities</a:t>
            </a:r>
            <a:endParaRPr b="1" sz="900">
              <a:solidFill>
                <a:srgbClr val="FF7C03"/>
              </a:solidFill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311700" y="946500"/>
            <a:ext cx="610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FAFAF"/>
                </a:solidFill>
              </a:rPr>
              <a:t>Problem: </a:t>
            </a:r>
            <a:r>
              <a:rPr b="1" i="1" lang="en" sz="3000">
                <a:solidFill>
                  <a:srgbClr val="AFAFAF"/>
                </a:solidFill>
              </a:rPr>
              <a:t>governance frictions</a:t>
            </a:r>
            <a:r>
              <a:rPr i="1" lang="en" sz="3000">
                <a:solidFill>
                  <a:srgbClr val="AFAFAF"/>
                </a:solidFill>
              </a:rPr>
              <a:t>*</a:t>
            </a:r>
            <a:endParaRPr i="1" sz="900">
              <a:solidFill>
                <a:srgbClr val="AFAFAF"/>
              </a:solidFill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 rotWithShape="1">
          <a:blip r:embed="rId3">
            <a:alphaModFix/>
          </a:blip>
          <a:srcRect b="40938" l="0" r="50285" t="24546"/>
          <a:stretch/>
        </p:blipFill>
        <p:spPr>
          <a:xfrm>
            <a:off x="4351850" y="1837000"/>
            <a:ext cx="3230550" cy="26466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/>
          <p:nvPr/>
        </p:nvSpPr>
        <p:spPr>
          <a:xfrm>
            <a:off x="5049350" y="2369000"/>
            <a:ext cx="860100" cy="540000"/>
          </a:xfrm>
          <a:prstGeom prst="ellipse">
            <a:avLst/>
          </a:prstGeom>
          <a:noFill/>
          <a:ln cap="flat" cmpd="sng" w="76200">
            <a:solidFill>
              <a:srgbClr val="E658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6031900" y="2369000"/>
            <a:ext cx="860100" cy="540000"/>
          </a:xfrm>
          <a:prstGeom prst="ellipse">
            <a:avLst/>
          </a:prstGeom>
          <a:noFill/>
          <a:ln cap="flat" cmpd="sng" w="76200">
            <a:solidFill>
              <a:srgbClr val="E658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"/>
          <p:cNvSpPr/>
          <p:nvPr/>
        </p:nvSpPr>
        <p:spPr>
          <a:xfrm>
            <a:off x="5049350" y="3094800"/>
            <a:ext cx="860100" cy="540000"/>
          </a:xfrm>
          <a:prstGeom prst="ellipse">
            <a:avLst/>
          </a:prstGeom>
          <a:noFill/>
          <a:ln cap="flat" cmpd="sng" w="76200">
            <a:solidFill>
              <a:srgbClr val="E658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"/>
          <p:cNvSpPr/>
          <p:nvPr/>
        </p:nvSpPr>
        <p:spPr>
          <a:xfrm>
            <a:off x="6031900" y="3094800"/>
            <a:ext cx="860100" cy="540000"/>
          </a:xfrm>
          <a:prstGeom prst="ellipse">
            <a:avLst/>
          </a:prstGeom>
          <a:noFill/>
          <a:ln cap="flat" cmpd="sng" w="76200">
            <a:solidFill>
              <a:srgbClr val="E658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 txBox="1"/>
          <p:nvPr/>
        </p:nvSpPr>
        <p:spPr>
          <a:xfrm>
            <a:off x="3158000" y="4561550"/>
            <a:ext cx="597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* Hwang, Nanayakkara, Shvartzshnaider (2025) Trust and friction: negotiating how information flows through decentralized social media</a:t>
            </a:r>
            <a:endParaRPr sz="1300">
              <a:solidFill>
                <a:schemeClr val="dk2"/>
              </a:solidFill>
              <a:latin typeface="Roboto ExtraLight"/>
              <a:ea typeface="Roboto ExtraLight"/>
              <a:cs typeface="Roboto ExtraLight"/>
              <a:sym typeface="Roboto ExtraLight"/>
            </a:endParaRPr>
          </a:p>
        </p:txBody>
      </p:sp>
      <p:pic>
        <p:nvPicPr>
          <p:cNvPr id="388" name="Google Shape;3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3575" y="3180725"/>
            <a:ext cx="454075" cy="4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0875" y="2936213"/>
            <a:ext cx="454075" cy="44817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 txBox="1"/>
          <p:nvPr/>
        </p:nvSpPr>
        <p:spPr>
          <a:xfrm>
            <a:off x="490050" y="2539675"/>
            <a:ext cx="2872200" cy="1075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7C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FF7C03"/>
                </a:solidFill>
              </a:rPr>
              <a:t>Example. Privacy violations.</a:t>
            </a:r>
            <a:endParaRPr b="1" sz="1300" u="sng">
              <a:solidFill>
                <a:srgbClr val="FF7C0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C03"/>
              </a:buClr>
              <a:buSzPts val="1300"/>
              <a:buChar char="●"/>
            </a:pPr>
            <a:r>
              <a:rPr b="1" lang="en" sz="1300">
                <a:solidFill>
                  <a:srgbClr val="FF7C03"/>
                </a:solidFill>
              </a:rPr>
              <a:t>Security practices</a:t>
            </a:r>
            <a:endParaRPr b="1" sz="1300">
              <a:solidFill>
                <a:srgbClr val="FF7C0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C03"/>
              </a:buClr>
              <a:buSzPts val="1300"/>
              <a:buChar char="●"/>
            </a:pPr>
            <a:r>
              <a:rPr b="1" lang="en" sz="1300">
                <a:solidFill>
                  <a:srgbClr val="FF7C03"/>
                </a:solidFill>
              </a:rPr>
              <a:t>Software affordances</a:t>
            </a:r>
            <a:endParaRPr b="1" sz="1300">
              <a:solidFill>
                <a:srgbClr val="FF7C03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7C03"/>
              </a:buClr>
              <a:buSzPts val="1300"/>
              <a:buChar char="●"/>
            </a:pPr>
            <a:r>
              <a:rPr b="1" lang="en" sz="1300">
                <a:solidFill>
                  <a:srgbClr val="FF7C03"/>
                </a:solidFill>
              </a:rPr>
              <a:t>Values &amp; rules</a:t>
            </a:r>
            <a:endParaRPr b="1" sz="1300">
              <a:solidFill>
                <a:srgbClr val="FF7C03"/>
              </a:solidFill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"/>
          <p:cNvSpPr txBox="1"/>
          <p:nvPr>
            <p:ph type="title"/>
          </p:nvPr>
        </p:nvSpPr>
        <p:spPr>
          <a:xfrm>
            <a:off x="311700" y="228600"/>
            <a:ext cx="82551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Design</a:t>
            </a:r>
            <a:r>
              <a:rPr b="1" lang="en" sz="3000">
                <a:solidFill>
                  <a:srgbClr val="FF7C03"/>
                </a:solidFill>
              </a:rPr>
              <a:t> workshops</a:t>
            </a:r>
            <a:endParaRPr b="1" sz="900">
              <a:solidFill>
                <a:srgbClr val="FF7C03"/>
              </a:solidFill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4885000" y="1816225"/>
            <a:ext cx="39165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00"/>
              <a:buFont typeface="Roboto Light"/>
              <a:buChar char="●"/>
            </a:pP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2-3 hour sessions</a:t>
            </a:r>
            <a:endParaRPr sz="1300">
              <a:solidFill>
                <a:srgbClr val="0E0E0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00"/>
              <a:buFont typeface="Roboto Light"/>
              <a:buChar char="●"/>
            </a:pP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4 sessions, with overall 24 people </a:t>
            </a:r>
            <a:endParaRPr sz="1300">
              <a:solidFill>
                <a:srgbClr val="0E0E0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300"/>
              <a:buFont typeface="Roboto Light"/>
              <a:buChar char="●"/>
            </a:pP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Imagining </a:t>
            </a:r>
            <a:r>
              <a:rPr lang="en" sz="1300">
                <a:solidFill>
                  <a:srgbClr val="DE4C10"/>
                </a:solidFill>
                <a:latin typeface="Roboto Light"/>
                <a:ea typeface="Roboto Light"/>
                <a:cs typeface="Roboto Light"/>
                <a:sym typeface="Roboto Light"/>
              </a:rPr>
              <a:t>ideal workflows</a:t>
            </a:r>
            <a:r>
              <a:rPr lang="en" sz="1300">
                <a:solidFill>
                  <a:srgbClr val="0E0E0E"/>
                </a:solidFill>
                <a:latin typeface="Roboto Light"/>
                <a:ea typeface="Roboto Light"/>
                <a:cs typeface="Roboto Light"/>
                <a:sym typeface="Roboto Light"/>
              </a:rPr>
              <a:t> to address governance frictions around community decisions</a:t>
            </a:r>
            <a:endParaRPr sz="1300">
              <a:solidFill>
                <a:srgbClr val="0E0E0E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9900"/>
            <a:ext cx="4580201" cy="270618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0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1" title="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38" y="437728"/>
            <a:ext cx="7443924" cy="18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2" title="nutrition_fac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550" y="1767999"/>
            <a:ext cx="3546150" cy="2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 title="C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38" y="437728"/>
            <a:ext cx="7443924" cy="18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3" title="nutrition_fact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550" y="1767999"/>
            <a:ext cx="3546150" cy="2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 title="C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038" y="437728"/>
            <a:ext cx="7443924" cy="18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3" title="forki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617" y="1768000"/>
            <a:ext cx="2346408" cy="29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842975" y="1652825"/>
            <a:ext cx="35979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Andrés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Role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: Faculty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Online community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: Scratch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0" y="345275"/>
            <a:ext cx="8453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About Us</a:t>
            </a:r>
            <a:endParaRPr sz="500">
              <a:solidFill>
                <a:srgbClr val="DE4C10"/>
              </a:solidFill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5006025" y="1652825"/>
            <a:ext cx="3908700" cy="19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Sohyeon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Role: 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Postdoc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Online community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: Wikimedia Researchers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4525"/>
            <a:ext cx="1978975" cy="19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4">
            <a:alphaModFix amt="58000"/>
          </a:blip>
          <a:srcRect b="-17827" l="0" r="0" t="0"/>
          <a:stretch/>
        </p:blipFill>
        <p:spPr>
          <a:xfrm>
            <a:off x="7029850" y="-1467475"/>
            <a:ext cx="2927074" cy="31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title="favic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4375" y="3861425"/>
            <a:ext cx="1282075" cy="12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 title="bubbl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50" y="60654"/>
            <a:ext cx="8440555" cy="23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 title="fork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617" y="1768000"/>
            <a:ext cx="2346408" cy="2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4" title="nutrition_fact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1550" y="1767999"/>
            <a:ext cx="3546150" cy="2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4" title="C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038" y="437728"/>
            <a:ext cx="7443924" cy="18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4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5" title="bubbl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50" y="60654"/>
            <a:ext cx="8440555" cy="23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5" title="fork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617" y="1768000"/>
            <a:ext cx="2346408" cy="2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 title="lad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25" y="2133853"/>
            <a:ext cx="2236100" cy="26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5" title="nutrition_fact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1550" y="1767999"/>
            <a:ext cx="3546150" cy="2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5" title="C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038" y="437728"/>
            <a:ext cx="7443924" cy="18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6" title="bubbl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50" y="60654"/>
            <a:ext cx="8440555" cy="23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6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45" name="Google Shape;445;p46" title="fork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617" y="1768000"/>
            <a:ext cx="2346408" cy="2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6" title="ladd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225" y="2133853"/>
            <a:ext cx="2236100" cy="263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6" title="nutrition_fact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1550" y="1767999"/>
            <a:ext cx="3546150" cy="29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6" title="C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038" y="437728"/>
            <a:ext cx="7443924" cy="18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 title="issue_bulletin.png"/>
          <p:cNvPicPr preferRelativeResize="0"/>
          <p:nvPr/>
        </p:nvPicPr>
        <p:blipFill rotWithShape="1">
          <a:blip r:embed="rId8">
            <a:alphaModFix/>
          </a:blip>
          <a:srcRect b="14500" l="0" r="0" t="65398"/>
          <a:stretch/>
        </p:blipFill>
        <p:spPr>
          <a:xfrm>
            <a:off x="1923875" y="0"/>
            <a:ext cx="4837324" cy="8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 title="issue_bulletin.png"/>
          <p:cNvPicPr preferRelativeResize="0"/>
          <p:nvPr/>
        </p:nvPicPr>
        <p:blipFill rotWithShape="1">
          <a:blip r:embed="rId8">
            <a:alphaModFix/>
          </a:blip>
          <a:srcRect b="0" l="31855" r="23371" t="85658"/>
          <a:stretch/>
        </p:blipFill>
        <p:spPr>
          <a:xfrm>
            <a:off x="3367750" y="748375"/>
            <a:ext cx="2279200" cy="4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56" name="Google Shape;456;p47" title="bubbl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25" y="2704214"/>
            <a:ext cx="8440555" cy="237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7" title="issue_bulletin.png"/>
          <p:cNvPicPr preferRelativeResize="0"/>
          <p:nvPr/>
        </p:nvPicPr>
        <p:blipFill rotWithShape="1">
          <a:blip r:embed="rId4">
            <a:alphaModFix/>
          </a:blip>
          <a:srcRect b="14500" l="0" r="0" t="0"/>
          <a:stretch/>
        </p:blipFill>
        <p:spPr>
          <a:xfrm>
            <a:off x="1935214" y="34025"/>
            <a:ext cx="4837324" cy="34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7" title="nutrition_facts.png"/>
          <p:cNvPicPr preferRelativeResize="0"/>
          <p:nvPr/>
        </p:nvPicPr>
        <p:blipFill rotWithShape="1">
          <a:blip r:embed="rId5">
            <a:alphaModFix/>
          </a:blip>
          <a:srcRect b="76294" l="0" r="0" t="0"/>
          <a:stretch/>
        </p:blipFill>
        <p:spPr>
          <a:xfrm>
            <a:off x="2798925" y="4455426"/>
            <a:ext cx="3546150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7" title="forking.png"/>
          <p:cNvPicPr preferRelativeResize="0"/>
          <p:nvPr/>
        </p:nvPicPr>
        <p:blipFill rotWithShape="1">
          <a:blip r:embed="rId6">
            <a:alphaModFix/>
          </a:blip>
          <a:srcRect b="76295" l="0" r="0" t="0"/>
          <a:stretch/>
        </p:blipFill>
        <p:spPr>
          <a:xfrm>
            <a:off x="6581200" y="4455425"/>
            <a:ext cx="2346400" cy="6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7" title="ladder.png"/>
          <p:cNvPicPr preferRelativeResize="0"/>
          <p:nvPr/>
        </p:nvPicPr>
        <p:blipFill rotWithShape="1">
          <a:blip r:embed="rId7">
            <a:alphaModFix/>
          </a:blip>
          <a:srcRect b="86035" l="0" r="0" t="0"/>
          <a:stretch/>
        </p:blipFill>
        <p:spPr>
          <a:xfrm>
            <a:off x="189175" y="4775903"/>
            <a:ext cx="2236100" cy="3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7" title="C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5613" y="3115307"/>
            <a:ext cx="7443924" cy="18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7" title="issue_bulletin.png"/>
          <p:cNvPicPr preferRelativeResize="0"/>
          <p:nvPr/>
        </p:nvPicPr>
        <p:blipFill rotWithShape="1">
          <a:blip r:embed="rId4">
            <a:alphaModFix/>
          </a:blip>
          <a:srcRect b="0" l="31855" r="23371" t="85658"/>
          <a:stretch/>
        </p:blipFill>
        <p:spPr>
          <a:xfrm>
            <a:off x="3379100" y="3401775"/>
            <a:ext cx="2279200" cy="4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8"/>
          <p:cNvSpPr txBox="1"/>
          <p:nvPr>
            <p:ph type="title"/>
          </p:nvPr>
        </p:nvSpPr>
        <p:spPr>
          <a:xfrm>
            <a:off x="311700" y="228600"/>
            <a:ext cx="82551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Designing for </a:t>
            </a:r>
            <a:r>
              <a:rPr b="1" lang="en" sz="3000" u="sng">
                <a:solidFill>
                  <a:srgbClr val="FF7C03"/>
                </a:solidFill>
              </a:rPr>
              <a:t>inter</a:t>
            </a:r>
            <a:r>
              <a:rPr b="1" lang="en" sz="3000">
                <a:solidFill>
                  <a:srgbClr val="FF7C03"/>
                </a:solidFill>
              </a:rPr>
              <a:t>community governance</a:t>
            </a:r>
            <a:endParaRPr b="1" sz="900">
              <a:solidFill>
                <a:srgbClr val="FF7C03"/>
              </a:solidFill>
            </a:endParaRPr>
          </a:p>
        </p:txBody>
      </p:sp>
      <p:pic>
        <p:nvPicPr>
          <p:cNvPr id="468" name="Google Shape;468;p48" title="bubbl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04" y="2368602"/>
            <a:ext cx="4782079" cy="1345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8" title="issue_bulletin.png"/>
          <p:cNvPicPr preferRelativeResize="0"/>
          <p:nvPr/>
        </p:nvPicPr>
        <p:blipFill rotWithShape="1">
          <a:blip r:embed="rId4">
            <a:alphaModFix/>
          </a:blip>
          <a:srcRect b="14500" l="0" r="0" t="0"/>
          <a:stretch/>
        </p:blipFill>
        <p:spPr>
          <a:xfrm>
            <a:off x="3046348" y="855775"/>
            <a:ext cx="2740640" cy="19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8" title="C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0353" y="2601512"/>
            <a:ext cx="4217427" cy="103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8" title="issue_bulletin.png"/>
          <p:cNvPicPr preferRelativeResize="0"/>
          <p:nvPr/>
        </p:nvPicPr>
        <p:blipFill rotWithShape="1">
          <a:blip r:embed="rId4">
            <a:alphaModFix/>
          </a:blip>
          <a:srcRect b="0" l="31855" r="23371" t="85658"/>
          <a:stretch/>
        </p:blipFill>
        <p:spPr>
          <a:xfrm>
            <a:off x="3864398" y="2763814"/>
            <a:ext cx="1291307" cy="24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8" title="forki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932" y="3358211"/>
            <a:ext cx="1341181" cy="165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8" title="ladde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1888" y="3567333"/>
            <a:ext cx="1278131" cy="15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8" title="nutrition_fact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0796" y="3358210"/>
            <a:ext cx="2026940" cy="1659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8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9"/>
          <p:cNvSpPr txBox="1"/>
          <p:nvPr>
            <p:ph type="title"/>
          </p:nvPr>
        </p:nvSpPr>
        <p:spPr>
          <a:xfrm>
            <a:off x="311700" y="228600"/>
            <a:ext cx="82551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Designing for </a:t>
            </a:r>
            <a:r>
              <a:rPr b="1" lang="en" sz="3000" u="sng">
                <a:solidFill>
                  <a:srgbClr val="FF7C03"/>
                </a:solidFill>
              </a:rPr>
              <a:t>inter</a:t>
            </a:r>
            <a:r>
              <a:rPr b="1" lang="en" sz="3000">
                <a:solidFill>
                  <a:srgbClr val="FF7C03"/>
                </a:solidFill>
              </a:rPr>
              <a:t>community governance</a:t>
            </a:r>
            <a:endParaRPr b="1" sz="3000">
              <a:solidFill>
                <a:srgbClr val="FF7C03"/>
              </a:solidFill>
            </a:endParaRPr>
          </a:p>
        </p:txBody>
      </p:sp>
      <p:pic>
        <p:nvPicPr>
          <p:cNvPr id="481" name="Google Shape;481;p49" title="bubbl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04" y="2368602"/>
            <a:ext cx="4782079" cy="1345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9" title="issue_bulletin.png"/>
          <p:cNvPicPr preferRelativeResize="0"/>
          <p:nvPr/>
        </p:nvPicPr>
        <p:blipFill rotWithShape="1">
          <a:blip r:embed="rId4">
            <a:alphaModFix/>
          </a:blip>
          <a:srcRect b="14500" l="0" r="0" t="0"/>
          <a:stretch/>
        </p:blipFill>
        <p:spPr>
          <a:xfrm>
            <a:off x="3046348" y="855775"/>
            <a:ext cx="2740640" cy="19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9" title="C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0353" y="2601512"/>
            <a:ext cx="4217427" cy="103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9" title="issue_bulletin.png"/>
          <p:cNvPicPr preferRelativeResize="0"/>
          <p:nvPr/>
        </p:nvPicPr>
        <p:blipFill rotWithShape="1">
          <a:blip r:embed="rId4">
            <a:alphaModFix/>
          </a:blip>
          <a:srcRect b="0" l="31855" r="23371" t="85658"/>
          <a:stretch/>
        </p:blipFill>
        <p:spPr>
          <a:xfrm>
            <a:off x="3864398" y="2763814"/>
            <a:ext cx="1291307" cy="24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 title="forki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0932" y="3358211"/>
            <a:ext cx="1341181" cy="165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9" title="ladde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1888" y="3567333"/>
            <a:ext cx="1278131" cy="15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9" title="nutrition_fact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0796" y="3358210"/>
            <a:ext cx="2026940" cy="16591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9"/>
          <p:cNvSpPr txBox="1"/>
          <p:nvPr/>
        </p:nvSpPr>
        <p:spPr>
          <a:xfrm>
            <a:off x="616500" y="1515225"/>
            <a:ext cx="1341300" cy="997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7C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7C03"/>
                </a:solidFill>
              </a:rPr>
              <a:t>Modular</a:t>
            </a:r>
            <a:endParaRPr b="1" sz="1600">
              <a:solidFill>
                <a:srgbClr val="FF7C0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7C03"/>
                </a:solidFill>
              </a:rPr>
              <a:t>Forkable</a:t>
            </a:r>
            <a:endParaRPr b="1" sz="1600">
              <a:solidFill>
                <a:srgbClr val="FF7C0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7C03"/>
                </a:solidFill>
              </a:rPr>
              <a:t>Polycentric</a:t>
            </a:r>
            <a:endParaRPr b="1" sz="1600">
              <a:solidFill>
                <a:srgbClr val="FF7C03"/>
              </a:solidFill>
            </a:endParaRPr>
          </a:p>
        </p:txBody>
      </p:sp>
      <p:sp>
        <p:nvSpPr>
          <p:cNvPr id="489" name="Google Shape;489;p49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>
            <p:ph type="title"/>
          </p:nvPr>
        </p:nvSpPr>
        <p:spPr>
          <a:xfrm>
            <a:off x="311700" y="228600"/>
            <a:ext cx="82551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Exercise: </a:t>
            </a:r>
            <a:endParaRPr b="1" sz="3000">
              <a:solidFill>
                <a:srgbClr val="FF7C0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Protocols that do not exist that could help the community you thought of earlier  </a:t>
            </a:r>
            <a:endParaRPr b="1" sz="3000">
              <a:solidFill>
                <a:srgbClr val="FF7C0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7C03"/>
              </a:solidFill>
            </a:endParaRPr>
          </a:p>
        </p:txBody>
      </p:sp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150" y="1938750"/>
            <a:ext cx="6930276" cy="2909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0"/>
          <p:cNvSpPr txBox="1"/>
          <p:nvPr/>
        </p:nvSpPr>
        <p:spPr>
          <a:xfrm>
            <a:off x="690775" y="0"/>
            <a:ext cx="8453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GOVERNANCE | COORDINATION | FRAMEWORK | CASE STUDY 1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|  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CASE STUDY 2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ACTIVITY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/>
          <p:nvPr>
            <p:ph type="title"/>
          </p:nvPr>
        </p:nvSpPr>
        <p:spPr>
          <a:xfrm>
            <a:off x="311700" y="228600"/>
            <a:ext cx="82551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Exercise (10 min): </a:t>
            </a:r>
            <a:endParaRPr b="1" sz="3000">
              <a:solidFill>
                <a:srgbClr val="FF7C0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Protocols that do not exist that could help the community you thought of earlier  </a:t>
            </a:r>
            <a:endParaRPr b="1" sz="3000">
              <a:solidFill>
                <a:srgbClr val="FF7C0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7C03"/>
              </a:solidFill>
            </a:endParaRPr>
          </a:p>
        </p:txBody>
      </p:sp>
      <p:pic>
        <p:nvPicPr>
          <p:cNvPr id="502" name="Google Shape;5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275" y="1829100"/>
            <a:ext cx="6447602" cy="293412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1"/>
          <p:cNvSpPr txBox="1"/>
          <p:nvPr/>
        </p:nvSpPr>
        <p:spPr>
          <a:xfrm>
            <a:off x="506600" y="4686175"/>
            <a:ext cx="5628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→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https://www.yellkey.com/hand</a:t>
            </a:r>
            <a:r>
              <a:rPr lang="en" sz="1800"/>
              <a:t> </a:t>
            </a:r>
            <a:r>
              <a:rPr lang="en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2"/>
          <p:cNvSpPr txBox="1"/>
          <p:nvPr>
            <p:ph type="title"/>
          </p:nvPr>
        </p:nvSpPr>
        <p:spPr>
          <a:xfrm>
            <a:off x="311700" y="228600"/>
            <a:ext cx="8255100" cy="48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Breakout (7 min):</a:t>
            </a:r>
            <a:endParaRPr b="1" sz="3000">
              <a:solidFill>
                <a:srgbClr val="FF7C0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7C03"/>
              </a:buClr>
              <a:buSzPts val="3000"/>
              <a:buChar char="●"/>
            </a:pPr>
            <a:r>
              <a:rPr b="1" lang="en" sz="3000">
                <a:solidFill>
                  <a:srgbClr val="FF7C03"/>
                </a:solidFill>
              </a:rPr>
              <a:t>Share your protocol.</a:t>
            </a:r>
            <a:endParaRPr b="1" sz="3000">
              <a:solidFill>
                <a:srgbClr val="FF7C0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7C03"/>
              </a:buClr>
              <a:buSzPts val="3000"/>
              <a:buChar char="●"/>
            </a:pPr>
            <a:r>
              <a:rPr b="1" lang="en" sz="3000">
                <a:solidFill>
                  <a:srgbClr val="FF7C03"/>
                </a:solidFill>
              </a:rPr>
              <a:t>Problem it responds to.</a:t>
            </a:r>
            <a:endParaRPr b="1" sz="3000">
              <a:solidFill>
                <a:srgbClr val="FF7C0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7C03"/>
              </a:buClr>
              <a:buSzPts val="3000"/>
              <a:buChar char="●"/>
            </a:pPr>
            <a:r>
              <a:rPr b="1" lang="en" sz="3000">
                <a:solidFill>
                  <a:srgbClr val="FF7C03"/>
                </a:solidFill>
              </a:rPr>
              <a:t>Should</a:t>
            </a:r>
            <a:r>
              <a:rPr b="1" lang="en" sz="3000">
                <a:solidFill>
                  <a:srgbClr val="FF7C03"/>
                </a:solidFill>
              </a:rPr>
              <a:t> it be social, technical, or sociotechnical? Why?</a:t>
            </a:r>
            <a:endParaRPr b="1" sz="3000">
              <a:solidFill>
                <a:srgbClr val="FF7C0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7C03"/>
              </a:buClr>
              <a:buSzPts val="3000"/>
              <a:buChar char="●"/>
            </a:pPr>
            <a:r>
              <a:rPr b="1" lang="en" sz="3000">
                <a:solidFill>
                  <a:srgbClr val="FF7C03"/>
                </a:solidFill>
              </a:rPr>
              <a:t>What makes it hard to institutionalize?</a:t>
            </a:r>
            <a:endParaRPr b="1" sz="3000">
              <a:solidFill>
                <a:srgbClr val="FF7C0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7C0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7C0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Choose 1 person to be a note taker who will share 1 takeaway with the full group after</a:t>
            </a:r>
            <a:endParaRPr b="1" sz="3000">
              <a:solidFill>
                <a:srgbClr val="FF7C03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 txBox="1"/>
          <p:nvPr>
            <p:ph type="title"/>
          </p:nvPr>
        </p:nvSpPr>
        <p:spPr>
          <a:xfrm>
            <a:off x="311700" y="228600"/>
            <a:ext cx="8255100" cy="29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7C03"/>
                </a:solidFill>
              </a:rPr>
              <a:t>Full Group Discussion:</a:t>
            </a:r>
            <a:endParaRPr b="1" sz="3000">
              <a:solidFill>
                <a:srgbClr val="FF7C03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F7C03"/>
              </a:buClr>
              <a:buSzPts val="3000"/>
              <a:buChar char="●"/>
            </a:pPr>
            <a:r>
              <a:rPr lang="en" sz="3000">
                <a:solidFill>
                  <a:srgbClr val="FF7C03"/>
                </a:solidFill>
              </a:rPr>
              <a:t>Note taker: share 1 thing that emerged from the discussion </a:t>
            </a:r>
            <a:endParaRPr sz="3000">
              <a:solidFill>
                <a:srgbClr val="FF7C0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7C0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842975" y="1652825"/>
            <a:ext cx="3597900" cy="29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i="1" lang="en" sz="1900">
                <a:latin typeface="Roboto Light"/>
                <a:ea typeface="Roboto Light"/>
                <a:cs typeface="Roboto Light"/>
                <a:sym typeface="Roboto Light"/>
              </a:rPr>
              <a:t>Designing Digital Worlds: Communities, Protocols, AI, and Power</a:t>
            </a:r>
            <a:endParaRPr i="1"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Undergrad course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Open to years 3-4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0" y="345275"/>
            <a:ext cx="8453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Full semester course</a:t>
            </a:r>
            <a:endParaRPr sz="500">
              <a:solidFill>
                <a:srgbClr val="DE4C10"/>
              </a:solidFill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5006025" y="1652825"/>
            <a:ext cx="3664500" cy="29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Interdisciplinary (social science and engineering)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12 weeks / Spring ‘26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Constructionist pedagogy </a:t>
            </a: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(projects, peers, passions, play)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7029850" y="3368025"/>
            <a:ext cx="2927074" cy="31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54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6817100" y="-585700"/>
            <a:ext cx="3985750" cy="432485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>
            <p:ph type="title"/>
          </p:nvPr>
        </p:nvSpPr>
        <p:spPr>
          <a:xfrm>
            <a:off x="311700" y="445025"/>
            <a:ext cx="7469700" cy="3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400">
                <a:solidFill>
                  <a:srgbClr val="FF7C03"/>
                </a:solidFill>
              </a:rPr>
              <a:t>Thanks!</a:t>
            </a:r>
            <a:endParaRPr b="1" sz="5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55">
                <a:latin typeface="Roboto ExtraLight"/>
                <a:ea typeface="Roboto ExtraLight"/>
                <a:cs typeface="Roboto ExtraLight"/>
                <a:sym typeface="Roboto ExtraLight"/>
              </a:rPr>
              <a:t> </a:t>
            </a:r>
            <a:endParaRPr sz="2355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66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20" name="Google Shape;52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25" y="4452570"/>
            <a:ext cx="1046100" cy="4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5670" y="4361107"/>
            <a:ext cx="1668571" cy="6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4"/>
          <p:cNvPicPr preferRelativeResize="0"/>
          <p:nvPr/>
        </p:nvPicPr>
        <p:blipFill rotWithShape="1">
          <a:blip r:embed="rId6">
            <a:alphaModFix/>
          </a:blip>
          <a:srcRect b="0" l="0" r="0" t="21783"/>
          <a:stretch/>
        </p:blipFill>
        <p:spPr>
          <a:xfrm>
            <a:off x="3294200" y="4452575"/>
            <a:ext cx="1863173" cy="7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600" y="1904300"/>
            <a:ext cx="31329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Foundations 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Masnick’s Platforms → Protocols 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Lessig’s Pathetic Dot Theory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Technical specs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311600" y="344275"/>
            <a:ext cx="8360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Course structure </a:t>
            </a:r>
            <a:br>
              <a:rPr b="1" lang="en" sz="4500">
                <a:solidFill>
                  <a:srgbClr val="FF7C03"/>
                </a:solidFill>
              </a:rPr>
            </a:br>
            <a:r>
              <a:rPr b="1" lang="en" sz="4300">
                <a:solidFill>
                  <a:srgbClr val="FF7C03"/>
                </a:solidFill>
              </a:rPr>
              <a:t>(and a bit today’s session)</a:t>
            </a:r>
            <a:endParaRPr sz="300">
              <a:solidFill>
                <a:srgbClr val="DE4C10"/>
              </a:solidFill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648550" y="1904325"/>
            <a:ext cx="2681700" cy="30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Protocols for </a:t>
            </a:r>
            <a:r>
              <a:rPr b="1" i="1" lang="en"/>
              <a:t>Within </a:t>
            </a:r>
            <a:r>
              <a:rPr b="1" lang="en"/>
              <a:t>Communities 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Ostrom’s </a:t>
            </a:r>
            <a:r>
              <a:rPr lang="en" u="sng"/>
              <a:t>Eight Principles for Governing the Commons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Zhang’s PolicyKit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6534300" y="1444900"/>
            <a:ext cx="260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Protocols for </a:t>
            </a:r>
            <a:r>
              <a:rPr b="1" i="1" lang="en"/>
              <a:t>Between </a:t>
            </a:r>
            <a:r>
              <a:rPr b="1" lang="en"/>
              <a:t>Communities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Bednar’s Robust Federation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Gordon’s Jury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Frictance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633300" y="1783100"/>
            <a:ext cx="7877400" cy="25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1950s: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Sociotechnical systems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1980s: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Governance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styles - Political Econ (Ostrom)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2000s: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Coordination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styles based - Law (Benkler, Lessig)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2020s: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Protocol framework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(SoP)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2025: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Case study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: decentralized social media protocols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48050" y="709350"/>
            <a:ext cx="7995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Historicizing Protocols</a:t>
            </a:r>
            <a:endParaRPr sz="500">
              <a:solidFill>
                <a:srgbClr val="DE4C10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1586925" y="0"/>
            <a:ext cx="75573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SOCIOTECHNICAL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GOVERNANCE | COORDINATION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-988775" y="-963375"/>
            <a:ext cx="2927074" cy="31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76694" y="104175"/>
            <a:ext cx="85905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FF7C03"/>
                </a:solidFill>
              </a:rPr>
              <a:t>Socio</a:t>
            </a:r>
            <a:r>
              <a:rPr b="1" lang="en" sz="5400">
                <a:solidFill>
                  <a:srgbClr val="DE4C10"/>
                </a:solidFill>
              </a:rPr>
              <a:t>technical</a:t>
            </a:r>
            <a:r>
              <a:rPr b="1" lang="en" sz="5400">
                <a:solidFill>
                  <a:srgbClr val="556670"/>
                </a:solidFill>
              </a:rPr>
              <a:t> </a:t>
            </a:r>
            <a:r>
              <a:rPr b="1" lang="en" sz="5400">
                <a:solidFill>
                  <a:srgbClr val="FFAB40"/>
                </a:solidFill>
              </a:rPr>
              <a:t>Systems</a:t>
            </a:r>
            <a:endParaRPr b="1" sz="5400">
              <a:solidFill>
                <a:srgbClr val="FFAB40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754163" y="2611013"/>
            <a:ext cx="19941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  <a:t>I</a:t>
            </a:r>
            <a:r>
              <a:rPr lang="en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  <a:t>nteractions among </a:t>
            </a:r>
            <a:r>
              <a:rPr b="1" lang="en" u="sng">
                <a:solidFill>
                  <a:srgbClr val="556670"/>
                </a:solidFill>
                <a:latin typeface="Roboto"/>
                <a:ea typeface="Roboto"/>
                <a:cs typeface="Roboto"/>
                <a:sym typeface="Roboto"/>
              </a:rPr>
              <a:t>people</a:t>
            </a:r>
            <a:br>
              <a:rPr lang="en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define the system</a:t>
            </a:r>
            <a:endParaRPr>
              <a:solidFill>
                <a:srgbClr val="55667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5667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1379100" y="1333818"/>
            <a:ext cx="744300" cy="10938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16200038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3574913" y="2611013"/>
            <a:ext cx="19941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  <a:t>Technical </a:t>
            </a:r>
            <a:r>
              <a:rPr b="1" lang="en" u="sng">
                <a:solidFill>
                  <a:srgbClr val="556670"/>
                </a:solidFill>
                <a:latin typeface="Roboto"/>
                <a:ea typeface="Roboto"/>
                <a:cs typeface="Roboto"/>
                <a:sym typeface="Roboto"/>
              </a:rPr>
              <a:t>infrastructure</a:t>
            </a:r>
            <a:br>
              <a:rPr lang="en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defines the system</a:t>
            </a:r>
            <a:endParaRPr>
              <a:solidFill>
                <a:srgbClr val="55667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4199850" y="1333818"/>
            <a:ext cx="744300" cy="10938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16200038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395663" y="2611013"/>
            <a:ext cx="19941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two components are </a:t>
            </a:r>
            <a:r>
              <a:rPr lang="en" u="sng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interrelated</a:t>
            </a:r>
            <a:r>
              <a:rPr lang="en">
                <a:solidFill>
                  <a:srgbClr val="556670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both responsible</a:t>
            </a:r>
            <a:endParaRPr>
              <a:solidFill>
                <a:srgbClr val="55667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7020600" y="1257618"/>
            <a:ext cx="744300" cy="10938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16200038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-13100" y="4743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Trist, E. L., &amp; Bamforth, K. W (1951) Some social and psychological consequences of the Longwall method of coal-getting.</a:t>
            </a:r>
            <a:endParaRPr sz="13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62625" y="3458525"/>
            <a:ext cx="8590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580D"/>
                </a:solidFill>
                <a:latin typeface="Roboto Light"/>
                <a:ea typeface="Roboto Light"/>
                <a:cs typeface="Roboto Light"/>
                <a:sym typeface="Roboto Light"/>
              </a:rPr>
              <a:t>Any system of work is a </a:t>
            </a:r>
            <a:r>
              <a:rPr b="1" lang="en" sz="1800">
                <a:solidFill>
                  <a:srgbClr val="E6580D"/>
                </a:solidFill>
                <a:latin typeface="Roboto"/>
                <a:ea typeface="Roboto"/>
                <a:cs typeface="Roboto"/>
                <a:sym typeface="Roboto"/>
              </a:rPr>
              <a:t>combination</a:t>
            </a:r>
            <a:r>
              <a:rPr lang="en" sz="1800">
                <a:solidFill>
                  <a:srgbClr val="E6580D"/>
                </a:solidFill>
                <a:latin typeface="Roboto Light"/>
                <a:ea typeface="Roboto Light"/>
                <a:cs typeface="Roboto Light"/>
                <a:sym typeface="Roboto Light"/>
              </a:rPr>
              <a:t> of social and technical elements, and the two must be designed together.</a:t>
            </a:r>
            <a:endParaRPr sz="1800">
              <a:solidFill>
                <a:srgbClr val="E6580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580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580D"/>
                </a:solidFill>
                <a:latin typeface="Roboto Light"/>
                <a:ea typeface="Roboto Light"/>
                <a:cs typeface="Roboto Light"/>
                <a:sym typeface="Roboto Light"/>
              </a:rPr>
              <a:t>Technical elements </a:t>
            </a:r>
            <a:r>
              <a:rPr b="1" lang="en" sz="1800">
                <a:solidFill>
                  <a:srgbClr val="E6580D"/>
                </a:solidFill>
                <a:latin typeface="Roboto"/>
                <a:ea typeface="Roboto"/>
                <a:cs typeface="Roboto"/>
                <a:sym typeface="Roboto"/>
              </a:rPr>
              <a:t>not enough</a:t>
            </a:r>
            <a:r>
              <a:rPr lang="en" sz="1800">
                <a:solidFill>
                  <a:srgbClr val="E6580D"/>
                </a:solidFill>
                <a:latin typeface="Roboto Light"/>
                <a:ea typeface="Roboto Light"/>
                <a:cs typeface="Roboto Light"/>
                <a:sym typeface="Roboto Light"/>
              </a:rPr>
              <a:t> to determine behavior, outcomes </a:t>
            </a:r>
            <a:endParaRPr sz="1800">
              <a:solidFill>
                <a:srgbClr val="E6580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2175025" y="15875"/>
            <a:ext cx="696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SOCIOTECHNICAL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GOVERNANCE | COORDINATION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803" y="3062077"/>
            <a:ext cx="1785225" cy="11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250" y="3169913"/>
            <a:ext cx="1058724" cy="105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5">
            <a:alphaModFix amt="58000"/>
          </a:blip>
          <a:srcRect b="-17827" l="0" r="0" t="0"/>
          <a:stretch/>
        </p:blipFill>
        <p:spPr>
          <a:xfrm>
            <a:off x="7212025" y="-1414675"/>
            <a:ext cx="3985750" cy="43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6">
            <a:alphaModFix/>
          </a:blip>
          <a:srcRect b="20330" l="0" r="0" t="20014"/>
          <a:stretch/>
        </p:blipFill>
        <p:spPr>
          <a:xfrm>
            <a:off x="777813" y="1914456"/>
            <a:ext cx="1692649" cy="6271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Bluesky Logo (with wordmark).svg - Wikimedia Commons" id="143" name="Google Shape;1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13736" y="1914444"/>
            <a:ext cx="2417091" cy="5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8">
            <a:alphaModFix amt="80000"/>
          </a:blip>
          <a:srcRect b="0" l="0" r="0" t="0"/>
          <a:stretch/>
        </p:blipFill>
        <p:spPr>
          <a:xfrm>
            <a:off x="6445200" y="1632949"/>
            <a:ext cx="1304250" cy="11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3100" y="3068349"/>
            <a:ext cx="1785226" cy="119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10">
            <a:alphaModFix/>
          </a:blip>
          <a:srcRect b="16025" l="10117" r="15322" t="17696"/>
          <a:stretch/>
        </p:blipFill>
        <p:spPr>
          <a:xfrm>
            <a:off x="5357875" y="3225175"/>
            <a:ext cx="1588050" cy="10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7875" y="3224250"/>
            <a:ext cx="1468900" cy="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276694" y="104175"/>
            <a:ext cx="8590500" cy="99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FF7C03"/>
                </a:solidFill>
              </a:rPr>
              <a:t>Socio</a:t>
            </a:r>
            <a:r>
              <a:rPr b="1" lang="en" sz="5400">
                <a:solidFill>
                  <a:srgbClr val="DE4C10"/>
                </a:solidFill>
              </a:rPr>
              <a:t>technical</a:t>
            </a:r>
            <a:r>
              <a:rPr b="1" lang="en" sz="5400">
                <a:solidFill>
                  <a:srgbClr val="556670"/>
                </a:solidFill>
              </a:rPr>
              <a:t> </a:t>
            </a:r>
            <a:r>
              <a:rPr b="1" lang="en" sz="5400">
                <a:solidFill>
                  <a:srgbClr val="FFAB40"/>
                </a:solidFill>
              </a:rPr>
              <a:t>Systems</a:t>
            </a:r>
            <a:endParaRPr b="1" sz="5400">
              <a:solidFill>
                <a:srgbClr val="FFAB40"/>
              </a:solidFill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297550" y="15875"/>
            <a:ext cx="7846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SOCIOTECHNICAL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GOVERNANCE | COORDINATION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 amt="58000"/>
          </a:blip>
          <a:srcRect b="-17827" l="0" r="0" t="0"/>
          <a:stretch/>
        </p:blipFill>
        <p:spPr>
          <a:xfrm>
            <a:off x="6844450" y="-1179000"/>
            <a:ext cx="3985750" cy="432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4">
            <a:alphaModFix/>
          </a:blip>
          <a:srcRect b="14733" l="0" r="0" t="14740"/>
          <a:stretch/>
        </p:blipFill>
        <p:spPr>
          <a:xfrm>
            <a:off x="399538" y="1350025"/>
            <a:ext cx="5038024" cy="26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399550" y="4099775"/>
            <a:ext cx="50379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Example: Irrigation Systems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0" y="345275"/>
            <a:ext cx="84534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F7C03"/>
                </a:solidFill>
              </a:rPr>
              <a:t>Commons </a:t>
            </a:r>
            <a:r>
              <a:rPr b="1" lang="en" sz="4500">
                <a:solidFill>
                  <a:srgbClr val="DE4C10"/>
                </a:solidFill>
              </a:rPr>
              <a:t>Governance</a:t>
            </a:r>
            <a:r>
              <a:rPr b="1" lang="en" sz="4500">
                <a:solidFill>
                  <a:srgbClr val="FF7C03"/>
                </a:solidFill>
              </a:rPr>
              <a:t> </a:t>
            </a:r>
            <a:r>
              <a:rPr b="1" lang="en" sz="4500">
                <a:solidFill>
                  <a:srgbClr val="DE4C10"/>
                </a:solidFill>
              </a:rPr>
              <a:t>Styles</a:t>
            </a:r>
            <a:endParaRPr sz="500">
              <a:solidFill>
                <a:srgbClr val="DE4C10"/>
              </a:solidFill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5437550" y="4743300"/>
            <a:ext cx="369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Ostrom, Elinor (1990) Governing the Commons </a:t>
            </a:r>
            <a:endParaRPr sz="13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1428225" y="15875"/>
            <a:ext cx="77160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SOCIOTECHNICAL | </a:t>
            </a:r>
            <a:r>
              <a:rPr b="1"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GOVERNANCE</a:t>
            </a:r>
            <a:r>
              <a:rPr lang="en" sz="9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 | COORDINATION | FRAMEWORK | CASE STUDY 1 |  CASE STUDY 2 | ACTIVITY | REFLECTION</a:t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